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39"/>
  </p:notesMasterIdLst>
  <p:sldIdLst>
    <p:sldId id="256" r:id="rId2"/>
    <p:sldId id="301" r:id="rId3"/>
    <p:sldId id="257" r:id="rId4"/>
    <p:sldId id="281" r:id="rId5"/>
    <p:sldId id="259" r:id="rId6"/>
    <p:sldId id="282" r:id="rId7"/>
    <p:sldId id="285" r:id="rId8"/>
    <p:sldId id="261" r:id="rId9"/>
    <p:sldId id="262" r:id="rId10"/>
    <p:sldId id="263" r:id="rId11"/>
    <p:sldId id="264" r:id="rId12"/>
    <p:sldId id="266" r:id="rId13"/>
    <p:sldId id="267" r:id="rId14"/>
    <p:sldId id="268" r:id="rId15"/>
    <p:sldId id="279" r:id="rId16"/>
    <p:sldId id="297" r:id="rId17"/>
    <p:sldId id="270" r:id="rId18"/>
    <p:sldId id="271" r:id="rId19"/>
    <p:sldId id="296" r:id="rId20"/>
    <p:sldId id="298" r:id="rId21"/>
    <p:sldId id="306" r:id="rId22"/>
    <p:sldId id="299" r:id="rId23"/>
    <p:sldId id="300" r:id="rId24"/>
    <p:sldId id="291" r:id="rId25"/>
    <p:sldId id="302" r:id="rId26"/>
    <p:sldId id="274" r:id="rId27"/>
    <p:sldId id="275" r:id="rId28"/>
    <p:sldId id="292" r:id="rId29"/>
    <p:sldId id="286" r:id="rId30"/>
    <p:sldId id="304" r:id="rId31"/>
    <p:sldId id="303" r:id="rId32"/>
    <p:sldId id="305" r:id="rId33"/>
    <p:sldId id="293" r:id="rId34"/>
    <p:sldId id="294" r:id="rId35"/>
    <p:sldId id="287" r:id="rId36"/>
    <p:sldId id="295" r:id="rId37"/>
    <p:sldId id="290" r:id="rId38"/>
  </p:sldIdLst>
  <p:sldSz cx="18288000" cy="10287000"/>
  <p:notesSz cx="6858000" cy="9144000"/>
  <p:embeddedFontLst>
    <p:embeddedFont>
      <p:font typeface="Arial Rounded MT Bold" panose="020F0704030504030204" pitchFamily="34" charset="0"/>
      <p:regular r:id="rId40"/>
    </p:embeddedFont>
    <p:embeddedFont>
      <p:font typeface="Canva Sans Bold" panose="020B0604020202020204" charset="0"/>
      <p:regular r:id="rId41"/>
    </p:embeddedFont>
    <p:embeddedFont>
      <p:font typeface="DM Sans Bold" panose="020B0604020202020204" charset="0"/>
      <p:regular r:id="rId42"/>
      <p:bold r:id="rId43"/>
    </p:embeddedFont>
    <p:embeddedFont>
      <p:font typeface="Cambria Math" panose="02040503050406030204" pitchFamily="18" charset="0"/>
      <p:regular r:id="rId44"/>
    </p:embeddedFont>
    <p:embeddedFont>
      <p:font typeface="Calibri" panose="020F0502020204030204" pitchFamily="34" charset="0"/>
      <p:regular r:id="rId45"/>
      <p:bold r:id="rId46"/>
      <p:italic r:id="rId47"/>
      <p:boldItalic r:id="rId48"/>
    </p:embeddedFont>
    <p:embeddedFont>
      <p:font typeface="Poppins Light" panose="020B0604020202020204" charset="0"/>
      <p:regular r:id="rId49"/>
      <p:italic r:id="rId50"/>
    </p:embeddedFont>
    <p:embeddedFont>
      <p:font typeface="Cooper Black" panose="0208090404030B020404" pitchFamily="18" charset="0"/>
      <p:regular r:id="rId51"/>
    </p:embeddedFont>
    <p:embeddedFont>
      <p:font typeface="Now Bold" panose="020B0604020202020204" charset="0"/>
      <p:regular r:id="rId52"/>
    </p:embeddedFont>
    <p:embeddedFont>
      <p:font typeface="DM Sans" panose="020B0604020202020204" charset="0"/>
      <p:regular r:id="rId53"/>
      <p:bold r:id="rId54"/>
      <p:italic r:id="rId55"/>
      <p:boldItalic r:id="rId56"/>
    </p:embeddedFont>
    <p:embeddedFont>
      <p:font typeface="Computer Says No" panose="020B0604020202020204" charset="0"/>
      <p:regular r:id="rId57"/>
    </p:embeddedFont>
    <p:embeddedFont>
      <p:font typeface="Arimo Bold" panose="020B0604020202020204" charset="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1D40"/>
    <a:srgbClr val="9A9AF6"/>
    <a:srgbClr val="A495FB"/>
    <a:srgbClr val="C696FA"/>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5033" autoAdjust="0"/>
  </p:normalViewPr>
  <p:slideViewPr>
    <p:cSldViewPr>
      <p:cViewPr varScale="1">
        <p:scale>
          <a:sx n="55" d="100"/>
          <a:sy n="55" d="100"/>
        </p:scale>
        <p:origin x="91" y="33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year</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Sheet1!$A$2:$A$9</c:f>
              <c:numCache>
                <c:formatCode>General</c:formatCode>
                <c:ptCount val="8"/>
                <c:pt idx="0">
                  <c:v>2016</c:v>
                </c:pt>
                <c:pt idx="1">
                  <c:v>2017</c:v>
                </c:pt>
                <c:pt idx="2">
                  <c:v>2018</c:v>
                </c:pt>
                <c:pt idx="3">
                  <c:v>2019</c:v>
                </c:pt>
                <c:pt idx="4">
                  <c:v>2020</c:v>
                </c:pt>
                <c:pt idx="5">
                  <c:v>2022</c:v>
                </c:pt>
                <c:pt idx="6">
                  <c:v>2023</c:v>
                </c:pt>
                <c:pt idx="7">
                  <c:v>2024</c:v>
                </c:pt>
              </c:numCache>
            </c:numRef>
          </c:cat>
          <c:val>
            <c:numRef>
              <c:f>Sheet1!$B$2:$B$9</c:f>
              <c:numCache>
                <c:formatCode>General</c:formatCode>
                <c:ptCount val="8"/>
                <c:pt idx="0">
                  <c:v>2.5</c:v>
                </c:pt>
                <c:pt idx="1">
                  <c:v>3</c:v>
                </c:pt>
                <c:pt idx="2">
                  <c:v>3.5</c:v>
                </c:pt>
                <c:pt idx="3">
                  <c:v>4</c:v>
                </c:pt>
                <c:pt idx="4">
                  <c:v>4.8</c:v>
                </c:pt>
                <c:pt idx="5">
                  <c:v>5.6</c:v>
                </c:pt>
                <c:pt idx="6">
                  <c:v>6</c:v>
                </c:pt>
                <c:pt idx="7">
                  <c:v>6.4</c:v>
                </c:pt>
              </c:numCache>
            </c:numRef>
          </c:val>
          <c:extLst xmlns:c16r2="http://schemas.microsoft.com/office/drawing/2015/06/chart">
            <c:ext xmlns:c16="http://schemas.microsoft.com/office/drawing/2014/chart" uri="{C3380CC4-5D6E-409C-BE32-E72D297353CC}">
              <c16:uniqueId val="{00000000-314F-4DFA-ABB4-9A87F3DC0680}"/>
            </c:ext>
          </c:extLst>
        </c:ser>
        <c:dLbls>
          <c:dLblPos val="inEnd"/>
          <c:showLegendKey val="0"/>
          <c:showVal val="1"/>
          <c:showCatName val="0"/>
          <c:showSerName val="0"/>
          <c:showPercent val="0"/>
          <c:showBubbleSize val="0"/>
        </c:dLbls>
        <c:gapWidth val="219"/>
        <c:overlap val="-27"/>
        <c:axId val="-1957762528"/>
        <c:axId val="-1957765248"/>
      </c:barChart>
      <c:catAx>
        <c:axId val="-19577625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7765248"/>
        <c:crosses val="autoZero"/>
        <c:auto val="1"/>
        <c:lblAlgn val="ctr"/>
        <c:lblOffset val="100"/>
        <c:noMultiLvlLbl val="0"/>
      </c:catAx>
      <c:valAx>
        <c:axId val="-1957765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77625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9346BC-5022-4D40-9066-9AAA04C9F197}" type="datetimeFigureOut">
              <a:rPr lang="en-US" smtClean="0"/>
              <a:t>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CAB127-8F45-493F-B70C-28BF7FDA7F51}" type="slidenum">
              <a:rPr lang="en-US" smtClean="0"/>
              <a:t>‹#›</a:t>
            </a:fld>
            <a:endParaRPr lang="en-US"/>
          </a:p>
        </p:txBody>
      </p:sp>
    </p:spTree>
    <p:extLst>
      <p:ext uri="{BB962C8B-B14F-4D97-AF65-F5344CB8AC3E}">
        <p14:creationId xmlns:p14="http://schemas.microsoft.com/office/powerpoint/2010/main" val="2723440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AB127-8F45-493F-B70C-28BF7FDA7F51}" type="slidenum">
              <a:rPr lang="en-US" smtClean="0"/>
              <a:t>1</a:t>
            </a:fld>
            <a:endParaRPr lang="en-US"/>
          </a:p>
        </p:txBody>
      </p:sp>
    </p:spTree>
    <p:extLst>
      <p:ext uri="{BB962C8B-B14F-4D97-AF65-F5344CB8AC3E}">
        <p14:creationId xmlns:p14="http://schemas.microsoft.com/office/powerpoint/2010/main" val="3423097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AB127-8F45-493F-B70C-28BF7FDA7F51}" type="slidenum">
              <a:rPr lang="en-US" smtClean="0"/>
              <a:t>2</a:t>
            </a:fld>
            <a:endParaRPr lang="en-US"/>
          </a:p>
        </p:txBody>
      </p:sp>
    </p:spTree>
    <p:extLst>
      <p:ext uri="{BB962C8B-B14F-4D97-AF65-F5344CB8AC3E}">
        <p14:creationId xmlns:p14="http://schemas.microsoft.com/office/powerpoint/2010/main" val="371988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AB127-8F45-493F-B70C-28BF7FDA7F51}" type="slidenum">
              <a:rPr lang="en-US" smtClean="0"/>
              <a:t>24</a:t>
            </a:fld>
            <a:endParaRPr lang="en-US"/>
          </a:p>
        </p:txBody>
      </p:sp>
    </p:spTree>
    <p:extLst>
      <p:ext uri="{BB962C8B-B14F-4D97-AF65-F5344CB8AC3E}">
        <p14:creationId xmlns:p14="http://schemas.microsoft.com/office/powerpoint/2010/main" val="3566976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62E1BBF-E5CF-1D76-16E1-F59A1B2405BF}"/>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D18B7E44-290D-F215-667F-381756206002}"/>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ED9A2FF9-96EC-7A30-D0FB-AD27F73F9B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 xmlns:a16="http://schemas.microsoft.com/office/drawing/2014/main" id="{CA8AA35B-88DE-0E4B-099B-95349111DFD3}"/>
              </a:ext>
            </a:extLst>
          </p:cNvPr>
          <p:cNvSpPr>
            <a:spLocks noGrp="1"/>
          </p:cNvSpPr>
          <p:nvPr>
            <p:ph type="sldNum" sz="quarter" idx="10"/>
          </p:nvPr>
        </p:nvSpPr>
        <p:spPr/>
        <p:txBody>
          <a:bodyPr/>
          <a:lstStyle/>
          <a:p>
            <a:fld id="{53CAB127-8F45-493F-B70C-28BF7FDA7F51}" type="slidenum">
              <a:rPr lang="en-US" smtClean="0"/>
              <a:t>25</a:t>
            </a:fld>
            <a:endParaRPr lang="en-US"/>
          </a:p>
        </p:txBody>
      </p:sp>
    </p:spTree>
    <p:extLst>
      <p:ext uri="{BB962C8B-B14F-4D97-AF65-F5344CB8AC3E}">
        <p14:creationId xmlns:p14="http://schemas.microsoft.com/office/powerpoint/2010/main" val="3025542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AB127-8F45-493F-B70C-28BF7FDA7F51}" type="slidenum">
              <a:rPr lang="en-US" smtClean="0"/>
              <a:t>33</a:t>
            </a:fld>
            <a:endParaRPr lang="en-US"/>
          </a:p>
        </p:txBody>
      </p:sp>
    </p:spTree>
    <p:extLst>
      <p:ext uri="{BB962C8B-B14F-4D97-AF65-F5344CB8AC3E}">
        <p14:creationId xmlns:p14="http://schemas.microsoft.com/office/powerpoint/2010/main" val="893551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CAB127-8F45-493F-B70C-28BF7FDA7F51}" type="slidenum">
              <a:rPr lang="en-US" smtClean="0"/>
              <a:t>34</a:t>
            </a:fld>
            <a:endParaRPr lang="en-US"/>
          </a:p>
        </p:txBody>
      </p:sp>
    </p:spTree>
    <p:extLst>
      <p:ext uri="{BB962C8B-B14F-4D97-AF65-F5344CB8AC3E}">
        <p14:creationId xmlns:p14="http://schemas.microsoft.com/office/powerpoint/2010/main" val="120649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BE5AC2E-70F0-4085-8A57-D8D85B7C7D16}"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ECC9A3-B28E-46D9-A7E4-64DABAF794DC}"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4EFDC0-51C7-47FE-9218-A7876AC20D16}"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49741A-C0CF-4C75-8438-FF6BC7D1B8AA}"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A43116-4AF8-40B3-8B7C-7F46708A9092}" type="datetime1">
              <a:rPr lang="en-US" smtClean="0"/>
              <a:t>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6DF974-D0D8-4F61-8372-7EC67D5CB21F}" type="datetime1">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6A304D8-9865-45CB-91E8-09BBA1343A22}" type="datetime1">
              <a:rPr lang="en-US" smtClean="0"/>
              <a:t>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4F751FF-1AE2-4382-9C78-A41098F67F00}" type="datetime1">
              <a:rPr lang="en-US" smtClean="0"/>
              <a:t>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267B90-3E99-4A06-9A14-904BCE5234CF}" type="datetime1">
              <a:rPr lang="en-US" smtClean="0"/>
              <a:t>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493DDE-8A6D-4DF1-865F-3EEE6EC8F0B0}" type="datetime1">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5A7E2A-7794-4F35-9032-0B82E73FA568}" type="datetime1">
              <a:rPr lang="en-US" smtClean="0"/>
              <a:t>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EDA3E-1984-4644-B452-A2136D2C2CBA}" type="datetime1">
              <a:rPr lang="en-US" smtClean="0"/>
              <a:t>6/12/2024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image" Target="../media/image51.svg"/></Relationships>
</file>

<file path=ppt/slides/_rels/slide13.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sv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1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29.svg"/><Relationship Id="rId7" Type="http://schemas.openxmlformats.org/officeDocument/2006/relationships/image" Target="../media/image12.sv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image" Target="../media/image21.png"/><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3.png"/><Relationship Id="rId5" Type="http://schemas.openxmlformats.org/officeDocument/2006/relationships/image" Target="../media/image10.sv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7.png"/><Relationship Id="rId9" Type="http://schemas.openxmlformats.org/officeDocument/2006/relationships/image" Target="../media/image41.png"/><Relationship Id="rId1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7.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1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2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8.png"/><Relationship Id="rId5" Type="http://schemas.openxmlformats.org/officeDocument/2006/relationships/image" Target="../media/image71.sv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microsoft.com/office/2007/relationships/hdphoto" Target="../media/hdphoto3.wdp"/><Relationship Id="rId12"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2.png"/><Relationship Id="rId11" Type="http://schemas.microsoft.com/office/2007/relationships/hdphoto" Target="../media/hdphoto5.wdp"/><Relationship Id="rId5" Type="http://schemas.openxmlformats.org/officeDocument/2006/relationships/image" Target="../media/image61.png"/><Relationship Id="rId10" Type="http://schemas.openxmlformats.org/officeDocument/2006/relationships/image" Target="../media/image64.png"/><Relationship Id="rId4" Type="http://schemas.openxmlformats.org/officeDocument/2006/relationships/image" Target="../media/image60.png"/><Relationship Id="rId9"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63.png"/><Relationship Id="rId4" Type="http://schemas.microsoft.com/office/2007/relationships/hdphoto" Target="../media/hdphoto3.wdp"/><Relationship Id="rId9"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70.jpg"/><Relationship Id="rId13" Type="http://schemas.microsoft.com/office/2007/relationships/hdphoto" Target="../media/hdphoto5.wdp"/><Relationship Id="rId3" Type="http://schemas.microsoft.com/office/2007/relationships/hdphoto" Target="../media/hdphoto6.wdp"/><Relationship Id="rId7" Type="http://schemas.openxmlformats.org/officeDocument/2006/relationships/image" Target="../media/image69.jpg"/><Relationship Id="rId12" Type="http://schemas.openxmlformats.org/officeDocument/2006/relationships/image" Target="../media/image74.png"/><Relationship Id="rId2" Type="http://schemas.openxmlformats.org/officeDocument/2006/relationships/image" Target="../media/image66.png"/><Relationship Id="rId16" Type="http://schemas.openxmlformats.org/officeDocument/2006/relationships/hyperlink" Target="https://drive.google.com/drive/folders/1Hl2y99notXxGE26N59pvVUYI4MJ1Rflo" TargetMode="External"/><Relationship Id="rId1" Type="http://schemas.openxmlformats.org/officeDocument/2006/relationships/slideLayout" Target="../slideLayouts/slideLayout7.xml"/><Relationship Id="rId6" Type="http://schemas.openxmlformats.org/officeDocument/2006/relationships/image" Target="../media/image68.jpg"/><Relationship Id="rId11" Type="http://schemas.openxmlformats.org/officeDocument/2006/relationships/image" Target="../media/image73.png"/><Relationship Id="rId5" Type="http://schemas.microsoft.com/office/2007/relationships/hdphoto" Target="../media/hdphoto7.wdp"/><Relationship Id="rId15" Type="http://schemas.microsoft.com/office/2007/relationships/hdphoto" Target="../media/hdphoto8.wdp"/><Relationship Id="rId10" Type="http://schemas.openxmlformats.org/officeDocument/2006/relationships/image" Target="../media/image72.jpeg"/><Relationship Id="rId4" Type="http://schemas.openxmlformats.org/officeDocument/2006/relationships/image" Target="../media/image67.png"/><Relationship Id="rId9" Type="http://schemas.openxmlformats.org/officeDocument/2006/relationships/image" Target="../media/image71.jpeg"/><Relationship Id="rId1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17.png"/><Relationship Id="rId4" Type="http://schemas.openxmlformats.org/officeDocument/2006/relationships/image" Target="../media/image97.svg"/></Relationships>
</file>

<file path=ppt/slides/_rels/slide28.xml.rels><?xml version="1.0" encoding="UTF-8" standalone="yes"?>
<Relationships xmlns="http://schemas.openxmlformats.org/package/2006/relationships"><Relationship Id="rId3" Type="http://schemas.openxmlformats.org/officeDocument/2006/relationships/image" Target="../media/image99.sv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71.svg"/><Relationship Id="rId7" Type="http://schemas.openxmlformats.org/officeDocument/2006/relationships/image" Target="../media/image81.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7.png"/><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13.jpeg"/><Relationship Id="rId5" Type="http://schemas.openxmlformats.org/officeDocument/2006/relationships/image" Target="../media/image8.png"/><Relationship Id="rId10" Type="http://schemas.openxmlformats.org/officeDocument/2006/relationships/image" Target="../media/image12.jpeg"/><Relationship Id="rId4" Type="http://schemas.openxmlformats.org/officeDocument/2006/relationships/image" Target="../media/image10.svg"/><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79.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103.svg"/><Relationship Id="rId5" Type="http://schemas.openxmlformats.org/officeDocument/2006/relationships/image" Target="../media/image81.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64.png"/><Relationship Id="rId7"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79.png"/><Relationship Id="rId4" Type="http://schemas.microsoft.com/office/2007/relationships/hdphoto" Target="../media/hdphoto5.wdp"/></Relationships>
</file>

<file path=ppt/slides/_rels/slide3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64.png"/><Relationship Id="rId7" Type="http://schemas.openxmlformats.org/officeDocument/2006/relationships/image" Target="../media/image8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microsoft.com/office/2007/relationships/hdphoto" Target="../media/hdphoto5.wdp"/></Relationships>
</file>

<file path=ppt/slides/_rels/slide35.xml.rels><?xml version="1.0" encoding="UTF-8" standalone="yes"?>
<Relationships xmlns="http://schemas.openxmlformats.org/package/2006/relationships"><Relationship Id="rId8" Type="http://schemas.openxmlformats.org/officeDocument/2006/relationships/hyperlink" Target="https://developer.android.com/" TargetMode="External"/><Relationship Id="rId3" Type="http://schemas.openxmlformats.org/officeDocument/2006/relationships/image" Target="../media/image97.svg"/><Relationship Id="rId7" Type="http://schemas.openxmlformats.org/officeDocument/2006/relationships/image" Target="../media/image10.svg"/><Relationship Id="rId12" Type="http://schemas.openxmlformats.org/officeDocument/2006/relationships/hyperlink" Target="https://www.tensorflow.org/lite" TargetMode="External"/><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s://ai.google.dev/edge/mediapipe/solutions/vision/image_classifier" TargetMode="External"/><Relationship Id="rId5" Type="http://schemas.microsoft.com/office/2007/relationships/hdphoto" Target="../media/hdphoto9.wdp"/><Relationship Id="rId10" Type="http://schemas.openxmlformats.org/officeDocument/2006/relationships/hyperlink" Target="NULL" TargetMode="External"/><Relationship Id="rId4" Type="http://schemas.openxmlformats.org/officeDocument/2006/relationships/image" Target="../media/image85.png"/><Relationship Id="rId9" Type="http://schemas.openxmlformats.org/officeDocument/2006/relationships/hyperlink" Target="https://colab.googl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52.png"/><Relationship Id="rId1" Type="http://schemas.openxmlformats.org/officeDocument/2006/relationships/slideLayout" Target="../slideLayouts/slideLayout6.xml"/><Relationship Id="rId5" Type="http://schemas.microsoft.com/office/2007/relationships/hdphoto" Target="../media/hdphoto10.wdp"/><Relationship Id="rId4" Type="http://schemas.openxmlformats.org/officeDocument/2006/relationships/image" Target="../media/image86.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71.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0.jpeg"/></Relationships>
</file>

<file path=ppt/slides/_rels/slide6.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29.svg"/><Relationship Id="rId7" Type="http://schemas.openxmlformats.org/officeDocument/2006/relationships/image" Target="../media/image1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sv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6.svg"/><Relationship Id="rId5" Type="http://schemas.openxmlformats.org/officeDocument/2006/relationships/image" Target="../media/image34.svg"/><Relationship Id="rId10" Type="http://schemas.openxmlformats.org/officeDocument/2006/relationships/image" Target="../media/image4.png"/><Relationship Id="rId4" Type="http://schemas.openxmlformats.org/officeDocument/2006/relationships/image" Target="../media/image24.png"/><Relationship Id="rId9" Type="http://schemas.openxmlformats.org/officeDocument/2006/relationships/image" Target="../media/image3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5" name="Freeform 5"/>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grpSp>
        <p:nvGrpSpPr>
          <p:cNvPr id="6" name="Group 6"/>
          <p:cNvGrpSpPr>
            <a:grpSpLocks noChangeAspect="1"/>
          </p:cNvGrpSpPr>
          <p:nvPr/>
        </p:nvGrpSpPr>
        <p:grpSpPr>
          <a:xfrm>
            <a:off x="10269736" y="800100"/>
            <a:ext cx="7003463" cy="8373803"/>
            <a:chOff x="0" y="0"/>
            <a:chExt cx="8603361" cy="10286746"/>
          </a:xfrm>
        </p:grpSpPr>
        <p:sp>
          <p:nvSpPr>
            <p:cNvPr id="7" name="Freeform 7"/>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5"/>
              <a:stretch>
                <a:fillRect l="-40292" r="-40292"/>
              </a:stretch>
            </a:blipFill>
          </p:spPr>
          <p:txBody>
            <a:bodyPr/>
            <a:lstStyle/>
            <a:p>
              <a:endParaRPr lang="en-US"/>
            </a:p>
          </p:txBody>
        </p:sp>
      </p:grpSp>
      <p:sp>
        <p:nvSpPr>
          <p:cNvPr id="9" name="Freeform 9"/>
          <p:cNvSpPr/>
          <p:nvPr/>
        </p:nvSpPr>
        <p:spPr>
          <a:xfrm>
            <a:off x="1046905" y="571500"/>
            <a:ext cx="2534495" cy="1219200"/>
          </a:xfrm>
          <a:custGeom>
            <a:avLst/>
            <a:gdLst/>
            <a:ahLst/>
            <a:cxnLst/>
            <a:rect l="l" t="t" r="r" b="b"/>
            <a:pathLst>
              <a:path w="1633695" h="765438">
                <a:moveTo>
                  <a:pt x="0" y="0"/>
                </a:moveTo>
                <a:lnTo>
                  <a:pt x="1633696" y="0"/>
                </a:lnTo>
                <a:lnTo>
                  <a:pt x="1633696" y="765437"/>
                </a:lnTo>
                <a:lnTo>
                  <a:pt x="0" y="765437"/>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1499896" y="4121863"/>
            <a:ext cx="11504132" cy="1730172"/>
          </a:xfrm>
          <a:prstGeom prst="rect">
            <a:avLst/>
          </a:prstGeom>
        </p:spPr>
        <p:txBody>
          <a:bodyPr lIns="0" tIns="0" rIns="0" bIns="0" rtlCol="0" anchor="t">
            <a:spAutoFit/>
          </a:bodyPr>
          <a:lstStyle/>
          <a:p>
            <a:pPr>
              <a:lnSpc>
                <a:spcPts val="13568"/>
              </a:lnSpc>
            </a:pPr>
            <a:r>
              <a:rPr lang="en-US" sz="11306" dirty="0">
                <a:solidFill>
                  <a:srgbClr val="FFFBFB"/>
                </a:solidFill>
                <a:latin typeface="Now Bold"/>
              </a:rPr>
              <a:t>CURRENCY</a:t>
            </a:r>
          </a:p>
        </p:txBody>
      </p:sp>
      <p:sp>
        <p:nvSpPr>
          <p:cNvPr id="12" name="TextBox 12"/>
          <p:cNvSpPr txBox="1"/>
          <p:nvPr/>
        </p:nvSpPr>
        <p:spPr>
          <a:xfrm>
            <a:off x="1899145" y="5852035"/>
            <a:ext cx="5531242" cy="772986"/>
          </a:xfrm>
          <a:prstGeom prst="rect">
            <a:avLst/>
          </a:prstGeom>
        </p:spPr>
        <p:txBody>
          <a:bodyPr lIns="0" tIns="0" rIns="0" bIns="0" rtlCol="0" anchor="t">
            <a:spAutoFit/>
          </a:bodyPr>
          <a:lstStyle/>
          <a:p>
            <a:pPr>
              <a:lnSpc>
                <a:spcPts val="6092"/>
              </a:lnSpc>
            </a:pPr>
            <a:r>
              <a:rPr lang="en-US" sz="5077" dirty="0">
                <a:solidFill>
                  <a:srgbClr val="56AEFF"/>
                </a:solidFill>
                <a:latin typeface="Now Bold"/>
              </a:rPr>
              <a:t> DETECTION APP</a:t>
            </a:r>
          </a:p>
        </p:txBody>
      </p:sp>
      <p:sp>
        <p:nvSpPr>
          <p:cNvPr id="8" name="Freeform 18">
            <a:extLst>
              <a:ext uri="{FF2B5EF4-FFF2-40B4-BE49-F238E27FC236}">
                <a16:creationId xmlns="" xmlns:a16="http://schemas.microsoft.com/office/drawing/2014/main" id="{88C0E948-F4DD-0B0D-0586-DDFDFDB94860}"/>
              </a:ext>
            </a:extLst>
          </p:cNvPr>
          <p:cNvSpPr/>
          <p:nvPr/>
        </p:nvSpPr>
        <p:spPr>
          <a:xfrm>
            <a:off x="-2743200" y="6823987"/>
            <a:ext cx="5113980" cy="57109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p:spPr>
        <p:txBody>
          <a:bodyPr/>
          <a:lstStyle/>
          <a:p>
            <a:endParaRPr lang="en-US"/>
          </a:p>
        </p:txBody>
      </p:sp>
    </p:spTree>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1962283" y="876030"/>
            <a:ext cx="6373922" cy="5022597"/>
          </a:xfrm>
          <a:custGeom>
            <a:avLst/>
            <a:gdLst/>
            <a:ahLst/>
            <a:cxnLst/>
            <a:rect l="l" t="t" r="r" b="b"/>
            <a:pathLst>
              <a:path w="6373922" h="5022597">
                <a:moveTo>
                  <a:pt x="0" y="0"/>
                </a:moveTo>
                <a:lnTo>
                  <a:pt x="6373922" y="0"/>
                </a:lnTo>
                <a:lnTo>
                  <a:pt x="6373922" y="5022598"/>
                </a:lnTo>
                <a:lnTo>
                  <a:pt x="0" y="5022598"/>
                </a:lnTo>
                <a:lnTo>
                  <a:pt x="0" y="0"/>
                </a:lnTo>
                <a:close/>
              </a:path>
            </a:pathLst>
          </a:custGeom>
          <a:blipFill>
            <a:blip r:embed="rId2"/>
            <a:stretch>
              <a:fillRect b="-2342"/>
            </a:stretch>
          </a:blipFill>
        </p:spPr>
        <p:txBody>
          <a:bodyPr/>
          <a:lstStyle/>
          <a:p>
            <a:endParaRPr lang="en-US"/>
          </a:p>
        </p:txBody>
      </p:sp>
      <p:sp>
        <p:nvSpPr>
          <p:cNvPr id="3" name="TextBox 3"/>
          <p:cNvSpPr txBox="1"/>
          <p:nvPr/>
        </p:nvSpPr>
        <p:spPr>
          <a:xfrm>
            <a:off x="257012" y="685530"/>
            <a:ext cx="7800112" cy="1958806"/>
          </a:xfrm>
          <a:prstGeom prst="rect">
            <a:avLst/>
          </a:prstGeom>
        </p:spPr>
        <p:txBody>
          <a:bodyPr lIns="0" tIns="0" rIns="0" bIns="0" rtlCol="0" anchor="t">
            <a:spAutoFit/>
          </a:bodyPr>
          <a:lstStyle/>
          <a:p>
            <a:pPr algn="ctr">
              <a:lnSpc>
                <a:spcPts val="7846"/>
              </a:lnSpc>
              <a:spcBef>
                <a:spcPct val="0"/>
              </a:spcBef>
            </a:pPr>
            <a:r>
              <a:rPr lang="en-US" sz="5685" dirty="0">
                <a:solidFill>
                  <a:srgbClr val="F59AF4"/>
                </a:solidFill>
                <a:latin typeface="DM Sans Bold"/>
              </a:rPr>
              <a:t>Problem Solutions</a:t>
            </a:r>
          </a:p>
          <a:p>
            <a:pPr algn="ctr">
              <a:lnSpc>
                <a:spcPts val="7846"/>
              </a:lnSpc>
              <a:spcBef>
                <a:spcPct val="0"/>
              </a:spcBef>
            </a:pPr>
            <a:endParaRPr lang="en-US" sz="5685" dirty="0">
              <a:solidFill>
                <a:srgbClr val="F59AF4"/>
              </a:solidFill>
              <a:latin typeface="DM Sans Bold"/>
            </a:endParaRPr>
          </a:p>
        </p:txBody>
      </p:sp>
      <p:sp>
        <p:nvSpPr>
          <p:cNvPr id="4" name="TextBox 4"/>
          <p:cNvSpPr txBox="1"/>
          <p:nvPr/>
        </p:nvSpPr>
        <p:spPr>
          <a:xfrm>
            <a:off x="1028700" y="2144850"/>
            <a:ext cx="10695540" cy="2998650"/>
          </a:xfrm>
          <a:prstGeom prst="rect">
            <a:avLst/>
          </a:prstGeom>
        </p:spPr>
        <p:txBody>
          <a:bodyPr lIns="0" tIns="0" rIns="0" bIns="0" rtlCol="0" anchor="t">
            <a:spAutoFit/>
          </a:bodyPr>
          <a:lstStyle/>
          <a:p>
            <a:pPr>
              <a:lnSpc>
                <a:spcPts val="4834"/>
              </a:lnSpc>
            </a:pPr>
            <a:r>
              <a:rPr lang="en-US" sz="3502" dirty="0">
                <a:solidFill>
                  <a:srgbClr val="FFFFFF"/>
                </a:solidFill>
                <a:latin typeface="DM Sans"/>
              </a:rPr>
              <a:t>•The project aims to develop an easy-to-use mobile application equipped with the latest technologies for recognizing images of Egyptian currencies with machine learning capabilities.</a:t>
            </a:r>
          </a:p>
          <a:p>
            <a:pPr marL="0" lvl="0" indent="0">
              <a:lnSpc>
                <a:spcPts val="4834"/>
              </a:lnSpc>
              <a:spcBef>
                <a:spcPct val="0"/>
              </a:spcBef>
            </a:pPr>
            <a:endParaRPr lang="en-US" sz="3502" dirty="0">
              <a:solidFill>
                <a:srgbClr val="FFFFFF"/>
              </a:solidFill>
              <a:latin typeface="DM Sans"/>
            </a:endParaRPr>
          </a:p>
        </p:txBody>
      </p:sp>
      <p:sp>
        <p:nvSpPr>
          <p:cNvPr id="5" name="TextBox 5"/>
          <p:cNvSpPr txBox="1"/>
          <p:nvPr/>
        </p:nvSpPr>
        <p:spPr>
          <a:xfrm>
            <a:off x="981075" y="4752975"/>
            <a:ext cx="9565246" cy="2926151"/>
          </a:xfrm>
          <a:prstGeom prst="rect">
            <a:avLst/>
          </a:prstGeom>
        </p:spPr>
        <p:txBody>
          <a:bodyPr lIns="0" tIns="0" rIns="0" bIns="0" rtlCol="0" anchor="t">
            <a:spAutoFit/>
          </a:bodyPr>
          <a:lstStyle/>
          <a:p>
            <a:pPr>
              <a:lnSpc>
                <a:spcPts val="4714"/>
              </a:lnSpc>
            </a:pPr>
            <a:r>
              <a:rPr lang="en-US" sz="3416" dirty="0">
                <a:solidFill>
                  <a:srgbClr val="FFFFFF"/>
                </a:solidFill>
                <a:latin typeface="DM Sans"/>
              </a:rPr>
              <a:t>•This app's primary goal is to enable users to swiftly and accurately identify different denominations of Egyptian currency notes using their smartphone cameras. </a:t>
            </a:r>
          </a:p>
          <a:p>
            <a:pPr marL="0" lvl="0" indent="0">
              <a:lnSpc>
                <a:spcPts val="4714"/>
              </a:lnSpc>
              <a:spcBef>
                <a:spcPct val="0"/>
              </a:spcBef>
            </a:pPr>
            <a:endParaRPr lang="en-US" sz="3416" dirty="0">
              <a:solidFill>
                <a:srgbClr val="FFFFFF"/>
              </a:solidFill>
              <a:latin typeface="DM Sans"/>
            </a:endParaRPr>
          </a:p>
        </p:txBody>
      </p:sp>
      <p:sp>
        <p:nvSpPr>
          <p:cNvPr id="6" name="TextBox 6"/>
          <p:cNvSpPr txBox="1"/>
          <p:nvPr/>
        </p:nvSpPr>
        <p:spPr>
          <a:xfrm>
            <a:off x="933450" y="6751249"/>
            <a:ext cx="15482927" cy="2926151"/>
          </a:xfrm>
          <a:prstGeom prst="rect">
            <a:avLst/>
          </a:prstGeom>
        </p:spPr>
        <p:txBody>
          <a:bodyPr lIns="0" tIns="0" rIns="0" bIns="0" rtlCol="0" anchor="t">
            <a:spAutoFit/>
          </a:bodyPr>
          <a:lstStyle/>
          <a:p>
            <a:pPr>
              <a:lnSpc>
                <a:spcPts val="4714"/>
              </a:lnSpc>
            </a:pPr>
            <a:endParaRPr dirty="0"/>
          </a:p>
          <a:p>
            <a:pPr>
              <a:lnSpc>
                <a:spcPts val="4714"/>
              </a:lnSpc>
            </a:pPr>
            <a:r>
              <a:rPr lang="en-US" sz="3416" dirty="0">
                <a:solidFill>
                  <a:srgbClr val="FFFFFF"/>
                </a:solidFill>
                <a:latin typeface="DM Sans"/>
              </a:rPr>
              <a:t>•The solutions include implementing advanced algorithms to recognize and process images of Egyptian currencies, ensuring an easy-to-use interface, and conducting comprehensive testing and security procedures.</a:t>
            </a:r>
          </a:p>
          <a:p>
            <a:pPr marL="0" lvl="0" indent="0">
              <a:lnSpc>
                <a:spcPts val="4714"/>
              </a:lnSpc>
              <a:spcBef>
                <a:spcPct val="0"/>
              </a:spcBef>
            </a:pPr>
            <a:endParaRPr lang="en-US" sz="3416" dirty="0">
              <a:solidFill>
                <a:srgbClr val="FFFFFF"/>
              </a:solidFill>
              <a:latin typeface="DM Sans"/>
            </a:endParaRPr>
          </a:p>
        </p:txBody>
      </p:sp>
      <p:grpSp>
        <p:nvGrpSpPr>
          <p:cNvPr id="8" name="Group 7"/>
          <p:cNvGrpSpPr/>
          <p:nvPr/>
        </p:nvGrpSpPr>
        <p:grpSpPr>
          <a:xfrm>
            <a:off x="16535400" y="8858075"/>
            <a:ext cx="1600200" cy="1009825"/>
            <a:chOff x="2287901" y="2378700"/>
            <a:chExt cx="1690455" cy="973796"/>
          </a:xfrm>
        </p:grpSpPr>
        <p:grpSp>
          <p:nvGrpSpPr>
            <p:cNvPr id="9" name="Group 2"/>
            <p:cNvGrpSpPr/>
            <p:nvPr/>
          </p:nvGrpSpPr>
          <p:grpSpPr>
            <a:xfrm>
              <a:off x="2743199" y="2552700"/>
              <a:ext cx="838201" cy="799796"/>
              <a:chOff x="0" y="0"/>
              <a:chExt cx="991873" cy="862860"/>
            </a:xfrm>
          </p:grpSpPr>
          <p:sp>
            <p:nvSpPr>
              <p:cNvPr id="11"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2"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0" name="TextBox 32"/>
            <p:cNvSpPr txBox="1"/>
            <p:nvPr/>
          </p:nvSpPr>
          <p:spPr>
            <a:xfrm>
              <a:off x="2287901" y="2378700"/>
              <a:ext cx="1690455" cy="845806"/>
            </a:xfrm>
            <a:prstGeom prst="rect">
              <a:avLst/>
            </a:prstGeom>
          </p:spPr>
          <p:txBody>
            <a:bodyPr lIns="0" tIns="0" rIns="0" bIns="0" rtlCol="0" anchor="t">
              <a:spAutoFit/>
            </a:bodyPr>
            <a:lstStyle/>
            <a:p>
              <a:pPr algn="ctr">
                <a:lnSpc>
                  <a:spcPts val="7914"/>
                </a:lnSpc>
              </a:pPr>
              <a:r>
                <a:rPr lang="ar-EG" sz="3200" dirty="0">
                  <a:solidFill>
                    <a:srgbClr val="FFFFFF"/>
                  </a:solidFill>
                  <a:latin typeface="DM Sans Bold"/>
                </a:rPr>
                <a:t>8</a:t>
              </a:r>
              <a:endParaRPr lang="en-US" sz="5735" dirty="0">
                <a:solidFill>
                  <a:srgbClr val="FFFFFF"/>
                </a:solidFill>
                <a:latin typeface="DM Sans Bold"/>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2844969"/>
          </a:xfrm>
          <a:custGeom>
            <a:avLst/>
            <a:gdLst/>
            <a:ahLst/>
            <a:cxnLst/>
            <a:rect l="l" t="t" r="r" b="b"/>
            <a:pathLst>
              <a:path w="18288000" h="2844969">
                <a:moveTo>
                  <a:pt x="0" y="0"/>
                </a:moveTo>
                <a:lnTo>
                  <a:pt x="18288000" y="0"/>
                </a:lnTo>
                <a:lnTo>
                  <a:pt x="18288000" y="2844969"/>
                </a:lnTo>
                <a:lnTo>
                  <a:pt x="0" y="2844969"/>
                </a:lnTo>
                <a:lnTo>
                  <a:pt x="0" y="0"/>
                </a:lnTo>
                <a:close/>
              </a:path>
            </a:pathLst>
          </a:custGeom>
          <a:blipFill>
            <a:blip r:embed="rId2"/>
            <a:stretch>
              <a:fillRect t="-146299" b="-181978"/>
            </a:stretch>
          </a:blipFill>
        </p:spPr>
        <p:txBody>
          <a:bodyPr/>
          <a:lstStyle/>
          <a:p>
            <a:endParaRPr lang="en-US"/>
          </a:p>
        </p:txBody>
      </p:sp>
      <p:grpSp>
        <p:nvGrpSpPr>
          <p:cNvPr id="3" name="Group 3"/>
          <p:cNvGrpSpPr/>
          <p:nvPr/>
        </p:nvGrpSpPr>
        <p:grpSpPr>
          <a:xfrm>
            <a:off x="4458366" y="0"/>
            <a:ext cx="9658350" cy="10287000"/>
            <a:chOff x="0" y="0"/>
            <a:chExt cx="2543763" cy="2709333"/>
          </a:xfrm>
        </p:grpSpPr>
        <p:sp>
          <p:nvSpPr>
            <p:cNvPr id="4" name="Freeform 4"/>
            <p:cNvSpPr/>
            <p:nvPr/>
          </p:nvSpPr>
          <p:spPr>
            <a:xfrm>
              <a:off x="0" y="0"/>
              <a:ext cx="2543763" cy="2709333"/>
            </a:xfrm>
            <a:custGeom>
              <a:avLst/>
              <a:gdLst/>
              <a:ahLst/>
              <a:cxnLst/>
              <a:rect l="l" t="t" r="r" b="b"/>
              <a:pathLst>
                <a:path w="2543763" h="2709333">
                  <a:moveTo>
                    <a:pt x="0" y="0"/>
                  </a:moveTo>
                  <a:lnTo>
                    <a:pt x="2543763" y="0"/>
                  </a:lnTo>
                  <a:lnTo>
                    <a:pt x="2543763" y="2709333"/>
                  </a:lnTo>
                  <a:lnTo>
                    <a:pt x="0" y="2709333"/>
                  </a:lnTo>
                  <a:close/>
                </a:path>
              </a:pathLst>
            </a:custGeom>
            <a:solidFill>
              <a:srgbClr val="051D40">
                <a:alpha val="74902"/>
              </a:srgbClr>
            </a:solidFill>
          </p:spPr>
          <p:txBody>
            <a:bodyPr/>
            <a:lstStyle/>
            <a:p>
              <a:endParaRPr lang="en-US"/>
            </a:p>
          </p:txBody>
        </p:sp>
        <p:sp>
          <p:nvSpPr>
            <p:cNvPr id="5" name="TextBox 5"/>
            <p:cNvSpPr txBox="1"/>
            <p:nvPr/>
          </p:nvSpPr>
          <p:spPr>
            <a:xfrm>
              <a:off x="0" y="-38100"/>
              <a:ext cx="2543763" cy="2747433"/>
            </a:xfrm>
            <a:prstGeom prst="rect">
              <a:avLst/>
            </a:prstGeom>
          </p:spPr>
          <p:txBody>
            <a:bodyPr lIns="50800" tIns="50800" rIns="50800" bIns="50800" rtlCol="0" anchor="ctr"/>
            <a:lstStyle/>
            <a:p>
              <a:pPr algn="ctr">
                <a:lnSpc>
                  <a:spcPts val="2605"/>
                </a:lnSpc>
              </a:pPr>
              <a:endParaRPr/>
            </a:p>
          </p:txBody>
        </p:sp>
      </p:grpSp>
      <p:sp>
        <p:nvSpPr>
          <p:cNvPr id="6" name="TextBox 6"/>
          <p:cNvSpPr txBox="1"/>
          <p:nvPr/>
        </p:nvSpPr>
        <p:spPr>
          <a:xfrm>
            <a:off x="5021151" y="677227"/>
            <a:ext cx="8245699" cy="712470"/>
          </a:xfrm>
          <a:prstGeom prst="rect">
            <a:avLst/>
          </a:prstGeom>
        </p:spPr>
        <p:txBody>
          <a:bodyPr lIns="0" tIns="0" rIns="0" bIns="0" rtlCol="0" anchor="t">
            <a:spAutoFit/>
          </a:bodyPr>
          <a:lstStyle/>
          <a:p>
            <a:pPr marL="0" lvl="0" indent="0" algn="ctr">
              <a:lnSpc>
                <a:spcPts val="5687"/>
              </a:lnSpc>
              <a:spcBef>
                <a:spcPct val="0"/>
              </a:spcBef>
            </a:pPr>
            <a:r>
              <a:rPr lang="en-US" sz="4739">
                <a:solidFill>
                  <a:srgbClr val="FFFFFF"/>
                </a:solidFill>
                <a:latin typeface="Now Bold"/>
              </a:rPr>
              <a:t> OBJECTIVES</a:t>
            </a:r>
          </a:p>
        </p:txBody>
      </p:sp>
      <p:sp>
        <p:nvSpPr>
          <p:cNvPr id="7" name="AutoShape 7"/>
          <p:cNvSpPr/>
          <p:nvPr/>
        </p:nvSpPr>
        <p:spPr>
          <a:xfrm>
            <a:off x="5021151" y="6804476"/>
            <a:ext cx="8735422" cy="0"/>
          </a:xfrm>
          <a:prstGeom prst="line">
            <a:avLst/>
          </a:prstGeom>
          <a:ln w="47625" cap="flat">
            <a:solidFill>
              <a:srgbClr val="145DA0"/>
            </a:solidFill>
            <a:prstDash val="solid"/>
            <a:headEnd type="none" w="sm" len="sm"/>
            <a:tailEnd type="none" w="sm" len="sm"/>
          </a:ln>
        </p:spPr>
        <p:txBody>
          <a:bodyPr/>
          <a:lstStyle/>
          <a:p>
            <a:endParaRPr lang="en-US"/>
          </a:p>
        </p:txBody>
      </p:sp>
      <p:sp>
        <p:nvSpPr>
          <p:cNvPr id="8" name="TextBox 8"/>
          <p:cNvSpPr txBox="1"/>
          <p:nvPr/>
        </p:nvSpPr>
        <p:spPr>
          <a:xfrm>
            <a:off x="5718405" y="7033056"/>
            <a:ext cx="7296131" cy="2263344"/>
          </a:xfrm>
          <a:prstGeom prst="rect">
            <a:avLst/>
          </a:prstGeom>
        </p:spPr>
        <p:txBody>
          <a:bodyPr lIns="0" tIns="0" rIns="0" bIns="0" rtlCol="0" anchor="t">
            <a:spAutoFit/>
          </a:bodyPr>
          <a:lstStyle/>
          <a:p>
            <a:pPr algn="ctr">
              <a:lnSpc>
                <a:spcPts val="3667"/>
              </a:lnSpc>
            </a:pPr>
            <a:r>
              <a:rPr lang="en-US" sz="2657" dirty="0">
                <a:solidFill>
                  <a:srgbClr val="4BD1FB"/>
                </a:solidFill>
                <a:latin typeface="DM Sans Bold"/>
              </a:rPr>
              <a:t>•The goal of this project is to address these challenges by creating an intuitive and efficient mobile app capable of swiftly and accurately recognizing Egyptian currency .</a:t>
            </a:r>
          </a:p>
          <a:p>
            <a:pPr marL="0" lvl="0" indent="0" algn="ctr">
              <a:lnSpc>
                <a:spcPts val="3667"/>
              </a:lnSpc>
              <a:spcBef>
                <a:spcPct val="0"/>
              </a:spcBef>
            </a:pPr>
            <a:endParaRPr lang="en-US" sz="2657" dirty="0">
              <a:solidFill>
                <a:srgbClr val="4BD1FB"/>
              </a:solidFill>
              <a:latin typeface="DM Sans Bold"/>
            </a:endParaRPr>
          </a:p>
        </p:txBody>
      </p:sp>
      <p:sp>
        <p:nvSpPr>
          <p:cNvPr id="9" name="AutoShape 9"/>
          <p:cNvSpPr/>
          <p:nvPr/>
        </p:nvSpPr>
        <p:spPr>
          <a:xfrm>
            <a:off x="5021151" y="9130445"/>
            <a:ext cx="8735422" cy="0"/>
          </a:xfrm>
          <a:prstGeom prst="line">
            <a:avLst/>
          </a:prstGeom>
          <a:ln w="47625" cap="flat">
            <a:solidFill>
              <a:srgbClr val="145DA0"/>
            </a:solidFill>
            <a:prstDash val="solid"/>
            <a:headEnd type="none" w="sm" len="sm"/>
            <a:tailEnd type="none" w="sm" len="sm"/>
          </a:ln>
        </p:spPr>
        <p:txBody>
          <a:bodyPr/>
          <a:lstStyle/>
          <a:p>
            <a:endParaRPr lang="en-US"/>
          </a:p>
        </p:txBody>
      </p:sp>
      <p:sp>
        <p:nvSpPr>
          <p:cNvPr id="10" name="AutoShape 10"/>
          <p:cNvSpPr/>
          <p:nvPr/>
        </p:nvSpPr>
        <p:spPr>
          <a:xfrm>
            <a:off x="4771844" y="5310188"/>
            <a:ext cx="8735422" cy="0"/>
          </a:xfrm>
          <a:prstGeom prst="line">
            <a:avLst/>
          </a:prstGeom>
          <a:ln w="47625" cap="flat">
            <a:solidFill>
              <a:srgbClr val="145DA0"/>
            </a:solidFill>
            <a:prstDash val="solid"/>
            <a:headEnd type="none" w="sm" len="sm"/>
            <a:tailEnd type="none" w="sm" len="sm"/>
          </a:ln>
        </p:spPr>
        <p:txBody>
          <a:bodyPr/>
          <a:lstStyle/>
          <a:p>
            <a:endParaRPr lang="en-US"/>
          </a:p>
        </p:txBody>
      </p:sp>
      <p:sp>
        <p:nvSpPr>
          <p:cNvPr id="11" name="TextBox 11"/>
          <p:cNvSpPr txBox="1"/>
          <p:nvPr/>
        </p:nvSpPr>
        <p:spPr>
          <a:xfrm>
            <a:off x="4795177" y="5459390"/>
            <a:ext cx="8984729" cy="1159349"/>
          </a:xfrm>
          <a:prstGeom prst="rect">
            <a:avLst/>
          </a:prstGeom>
        </p:spPr>
        <p:txBody>
          <a:bodyPr lIns="0" tIns="0" rIns="0" bIns="0" rtlCol="0" anchor="t">
            <a:spAutoFit/>
          </a:bodyPr>
          <a:lstStyle/>
          <a:p>
            <a:pPr marL="0" lvl="0" indent="0" algn="ctr">
              <a:lnSpc>
                <a:spcPts val="3057"/>
              </a:lnSpc>
              <a:spcBef>
                <a:spcPct val="0"/>
              </a:spcBef>
            </a:pPr>
            <a:r>
              <a:rPr lang="en-US" sz="2215" dirty="0">
                <a:solidFill>
                  <a:srgbClr val="FFFFFF"/>
                </a:solidFill>
                <a:latin typeface="DM Sans"/>
              </a:rPr>
              <a:t>•The goal of the project is to help the visually impaired (blind) and be able to easily recognize images of Egyptian currencies by hearing the amount value from the mobile application.</a:t>
            </a:r>
          </a:p>
        </p:txBody>
      </p:sp>
      <p:sp>
        <p:nvSpPr>
          <p:cNvPr id="12" name="TextBox 12"/>
          <p:cNvSpPr txBox="1"/>
          <p:nvPr/>
        </p:nvSpPr>
        <p:spPr>
          <a:xfrm>
            <a:off x="5021151" y="2899206"/>
            <a:ext cx="8735422" cy="2263344"/>
          </a:xfrm>
          <a:prstGeom prst="rect">
            <a:avLst/>
          </a:prstGeom>
        </p:spPr>
        <p:txBody>
          <a:bodyPr lIns="0" tIns="0" rIns="0" bIns="0" rtlCol="0" anchor="t">
            <a:spAutoFit/>
          </a:bodyPr>
          <a:lstStyle/>
          <a:p>
            <a:pPr marL="0" lvl="0" indent="0" algn="ctr">
              <a:lnSpc>
                <a:spcPts val="3667"/>
              </a:lnSpc>
              <a:spcBef>
                <a:spcPct val="0"/>
              </a:spcBef>
            </a:pPr>
            <a:r>
              <a:rPr lang="en-US" sz="2657" dirty="0">
                <a:solidFill>
                  <a:srgbClr val="4BD1FB"/>
                </a:solidFill>
                <a:latin typeface="DM Sans Bold"/>
              </a:rPr>
              <a:t>•Developing a mobile application equipped with advanced Egyptian currency image recognition and machine learning capabilities to provide users with a reliable, real-time solution to accurately identify different denominations of Egyptian currency notes.</a:t>
            </a:r>
          </a:p>
        </p:txBody>
      </p:sp>
      <p:grpSp>
        <p:nvGrpSpPr>
          <p:cNvPr id="14" name="Group 13"/>
          <p:cNvGrpSpPr/>
          <p:nvPr/>
        </p:nvGrpSpPr>
        <p:grpSpPr>
          <a:xfrm>
            <a:off x="16535400" y="8858075"/>
            <a:ext cx="1600200" cy="1009825"/>
            <a:chOff x="2287901" y="2378700"/>
            <a:chExt cx="1690455" cy="973796"/>
          </a:xfrm>
        </p:grpSpPr>
        <p:grpSp>
          <p:nvGrpSpPr>
            <p:cNvPr id="15" name="Group 2"/>
            <p:cNvGrpSpPr/>
            <p:nvPr/>
          </p:nvGrpSpPr>
          <p:grpSpPr>
            <a:xfrm>
              <a:off x="2743199" y="2552700"/>
              <a:ext cx="838201" cy="799796"/>
              <a:chOff x="0" y="0"/>
              <a:chExt cx="991873" cy="862860"/>
            </a:xfrm>
          </p:grpSpPr>
          <p:sp>
            <p:nvSpPr>
              <p:cNvPr id="17"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8"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dirty="0"/>
              </a:p>
            </p:txBody>
          </p:sp>
        </p:grpSp>
        <p:sp>
          <p:nvSpPr>
            <p:cNvPr id="16" name="TextBox 32"/>
            <p:cNvSpPr txBox="1"/>
            <p:nvPr/>
          </p:nvSpPr>
          <p:spPr>
            <a:xfrm>
              <a:off x="2287901" y="2378700"/>
              <a:ext cx="1690455" cy="845806"/>
            </a:xfrm>
            <a:prstGeom prst="rect">
              <a:avLst/>
            </a:prstGeom>
          </p:spPr>
          <p:txBody>
            <a:bodyPr lIns="0" tIns="0" rIns="0" bIns="0" rtlCol="0" anchor="t">
              <a:spAutoFit/>
            </a:bodyPr>
            <a:lstStyle/>
            <a:p>
              <a:pPr algn="ctr">
                <a:lnSpc>
                  <a:spcPts val="7914"/>
                </a:lnSpc>
              </a:pPr>
              <a:r>
                <a:rPr lang="ar-EG" sz="3200" dirty="0">
                  <a:solidFill>
                    <a:srgbClr val="FFFFFF"/>
                  </a:solidFill>
                  <a:latin typeface="DM Sans Bold"/>
                </a:rPr>
                <a:t>9</a:t>
              </a:r>
              <a:endParaRPr lang="en-US" sz="5735" dirty="0">
                <a:solidFill>
                  <a:srgbClr val="FFFFFF"/>
                </a:solidFill>
                <a:latin typeface="DM Sans Bold"/>
              </a:endParaRPr>
            </a:p>
          </p:txBody>
        </p:sp>
      </p:gr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Freeform 2"/>
          <p:cNvSpPr/>
          <p:nvPr/>
        </p:nvSpPr>
        <p:spPr>
          <a:xfrm>
            <a:off x="-5993373" y="-5458262"/>
            <a:ext cx="10196686" cy="10196686"/>
          </a:xfrm>
          <a:custGeom>
            <a:avLst/>
            <a:gdLst/>
            <a:ahLst/>
            <a:cxnLst/>
            <a:rect l="l" t="t" r="r" b="b"/>
            <a:pathLst>
              <a:path w="10196686" h="10196686">
                <a:moveTo>
                  <a:pt x="0" y="0"/>
                </a:moveTo>
                <a:lnTo>
                  <a:pt x="10196686" y="0"/>
                </a:lnTo>
                <a:lnTo>
                  <a:pt x="10196686" y="10196685"/>
                </a:lnTo>
                <a:lnTo>
                  <a:pt x="0" y="10196685"/>
                </a:lnTo>
                <a:lnTo>
                  <a:pt x="0" y="0"/>
                </a:lnTo>
                <a:close/>
              </a:path>
            </a:pathLst>
          </a:custGeom>
          <a:blipFill>
            <a:blip r:embed="rId2">
              <a:alphaModFix amt="29000"/>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Freeform 3"/>
          <p:cNvSpPr/>
          <p:nvPr/>
        </p:nvSpPr>
        <p:spPr>
          <a:xfrm>
            <a:off x="14697329" y="6667836"/>
            <a:ext cx="8414387" cy="8414387"/>
          </a:xfrm>
          <a:custGeom>
            <a:avLst/>
            <a:gdLst/>
            <a:ahLst/>
            <a:cxnLst/>
            <a:rect l="l" t="t" r="r" b="b"/>
            <a:pathLst>
              <a:path w="8414387" h="8414387">
                <a:moveTo>
                  <a:pt x="0" y="0"/>
                </a:moveTo>
                <a:lnTo>
                  <a:pt x="8414387" y="0"/>
                </a:lnTo>
                <a:lnTo>
                  <a:pt x="8414387" y="8414387"/>
                </a:lnTo>
                <a:lnTo>
                  <a:pt x="0" y="8414387"/>
                </a:lnTo>
                <a:lnTo>
                  <a:pt x="0" y="0"/>
                </a:lnTo>
                <a:close/>
              </a:path>
            </a:pathLst>
          </a:custGeom>
          <a:blipFill>
            <a:blip r:embed="rId4">
              <a:alphaModFix amt="29000"/>
              <a:extLst>
                <a:ext uri="{96DAC541-7B7A-43D3-8B79-37D633B846F1}">
                  <asvg:svgBlip xmlns=""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7332630" y="3240029"/>
            <a:ext cx="1142373" cy="1142373"/>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7" name="Freeform 7"/>
          <p:cNvSpPr/>
          <p:nvPr/>
        </p:nvSpPr>
        <p:spPr>
          <a:xfrm>
            <a:off x="7537234" y="3453964"/>
            <a:ext cx="733166" cy="714504"/>
          </a:xfrm>
          <a:custGeom>
            <a:avLst/>
            <a:gdLst/>
            <a:ahLst/>
            <a:cxnLst/>
            <a:rect l="l" t="t" r="r" b="b"/>
            <a:pathLst>
              <a:path w="733166" h="714504">
                <a:moveTo>
                  <a:pt x="0" y="0"/>
                </a:moveTo>
                <a:lnTo>
                  <a:pt x="733166" y="0"/>
                </a:lnTo>
                <a:lnTo>
                  <a:pt x="733166" y="714504"/>
                </a:lnTo>
                <a:lnTo>
                  <a:pt x="0" y="71450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7332630" y="5528453"/>
            <a:ext cx="1142373" cy="114237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05"/>
                </a:lnSpc>
              </a:pPr>
              <a:endParaRPr/>
            </a:p>
          </p:txBody>
        </p:sp>
      </p:grpSp>
      <p:sp>
        <p:nvSpPr>
          <p:cNvPr id="11" name="Freeform 11"/>
          <p:cNvSpPr/>
          <p:nvPr/>
        </p:nvSpPr>
        <p:spPr>
          <a:xfrm>
            <a:off x="7611013" y="5777416"/>
            <a:ext cx="585607" cy="669613"/>
          </a:xfrm>
          <a:custGeom>
            <a:avLst/>
            <a:gdLst/>
            <a:ahLst/>
            <a:cxnLst/>
            <a:rect l="l" t="t" r="r" b="b"/>
            <a:pathLst>
              <a:path w="585607" h="669613">
                <a:moveTo>
                  <a:pt x="0" y="0"/>
                </a:moveTo>
                <a:lnTo>
                  <a:pt x="585608" y="0"/>
                </a:lnTo>
                <a:lnTo>
                  <a:pt x="585608" y="669613"/>
                </a:lnTo>
                <a:lnTo>
                  <a:pt x="0" y="669613"/>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2" name="Freeform 12"/>
          <p:cNvSpPr/>
          <p:nvPr/>
        </p:nvSpPr>
        <p:spPr>
          <a:xfrm>
            <a:off x="5791862" y="3654752"/>
            <a:ext cx="566255" cy="720926"/>
          </a:xfrm>
          <a:custGeom>
            <a:avLst/>
            <a:gdLst/>
            <a:ahLst/>
            <a:cxnLst/>
            <a:rect l="l" t="t" r="r" b="b"/>
            <a:pathLst>
              <a:path w="566255" h="720926">
                <a:moveTo>
                  <a:pt x="0" y="0"/>
                </a:moveTo>
                <a:lnTo>
                  <a:pt x="566255" y="0"/>
                </a:lnTo>
                <a:lnTo>
                  <a:pt x="566255" y="720927"/>
                </a:lnTo>
                <a:lnTo>
                  <a:pt x="0" y="720927"/>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txBody>
          <a:bodyPr/>
          <a:lstStyle/>
          <a:p>
            <a:endParaRPr lang="en-US"/>
          </a:p>
        </p:txBody>
      </p:sp>
      <p:sp>
        <p:nvSpPr>
          <p:cNvPr id="13" name="Freeform 13"/>
          <p:cNvSpPr/>
          <p:nvPr/>
        </p:nvSpPr>
        <p:spPr>
          <a:xfrm>
            <a:off x="-188626" y="-191392"/>
            <a:ext cx="7623097" cy="11735692"/>
          </a:xfrm>
          <a:custGeom>
            <a:avLst/>
            <a:gdLst/>
            <a:ahLst/>
            <a:cxnLst/>
            <a:rect l="l" t="t" r="r" b="b"/>
            <a:pathLst>
              <a:path w="7623097" h="11735692">
                <a:moveTo>
                  <a:pt x="0" y="0"/>
                </a:moveTo>
                <a:lnTo>
                  <a:pt x="7623096" y="0"/>
                </a:lnTo>
                <a:lnTo>
                  <a:pt x="7623096" y="11735692"/>
                </a:lnTo>
                <a:lnTo>
                  <a:pt x="0" y="11735692"/>
                </a:lnTo>
                <a:lnTo>
                  <a:pt x="0" y="0"/>
                </a:lnTo>
                <a:close/>
              </a:path>
            </a:pathLst>
          </a:custGeom>
          <a:blipFill>
            <a:blip r:embed="rId12"/>
            <a:stretch>
              <a:fillRect l="-24386" r="-29563"/>
            </a:stretch>
          </a:blipFill>
        </p:spPr>
        <p:txBody>
          <a:bodyPr/>
          <a:lstStyle/>
          <a:p>
            <a:endParaRPr lang="en-US"/>
          </a:p>
        </p:txBody>
      </p:sp>
      <p:sp>
        <p:nvSpPr>
          <p:cNvPr id="14" name="TextBox 14"/>
          <p:cNvSpPr txBox="1"/>
          <p:nvPr/>
        </p:nvSpPr>
        <p:spPr>
          <a:xfrm>
            <a:off x="8408984" y="1879014"/>
            <a:ext cx="9879016" cy="731060"/>
          </a:xfrm>
          <a:prstGeom prst="rect">
            <a:avLst/>
          </a:prstGeom>
        </p:spPr>
        <p:txBody>
          <a:bodyPr lIns="0" tIns="0" rIns="0" bIns="0" rtlCol="0" anchor="t">
            <a:spAutoFit/>
          </a:bodyPr>
          <a:lstStyle/>
          <a:p>
            <a:pPr marL="0" lvl="0" indent="0" algn="l">
              <a:lnSpc>
                <a:spcPts val="5719"/>
              </a:lnSpc>
              <a:spcBef>
                <a:spcPct val="0"/>
              </a:spcBef>
            </a:pPr>
            <a:r>
              <a:rPr lang="en-US" sz="4766">
                <a:solidFill>
                  <a:srgbClr val="FFFFFF"/>
                </a:solidFill>
                <a:latin typeface="Now Bold"/>
              </a:rPr>
              <a:t>REQUIREMENTS</a:t>
            </a:r>
          </a:p>
        </p:txBody>
      </p:sp>
      <p:sp>
        <p:nvSpPr>
          <p:cNvPr id="15" name="TextBox 15"/>
          <p:cNvSpPr txBox="1"/>
          <p:nvPr/>
        </p:nvSpPr>
        <p:spPr>
          <a:xfrm>
            <a:off x="8651545" y="3486053"/>
            <a:ext cx="7480703" cy="555076"/>
          </a:xfrm>
          <a:prstGeom prst="rect">
            <a:avLst/>
          </a:prstGeom>
        </p:spPr>
        <p:txBody>
          <a:bodyPr lIns="0" tIns="0" rIns="0" bIns="0" rtlCol="0" anchor="t">
            <a:spAutoFit/>
          </a:bodyPr>
          <a:lstStyle/>
          <a:p>
            <a:pPr marL="0" lvl="0" indent="0">
              <a:lnSpc>
                <a:spcPts val="4519"/>
              </a:lnSpc>
              <a:spcBef>
                <a:spcPct val="0"/>
              </a:spcBef>
            </a:pPr>
            <a:r>
              <a:rPr lang="en-US" sz="3274">
                <a:solidFill>
                  <a:srgbClr val="4BD1FB"/>
                </a:solidFill>
                <a:latin typeface="DM Sans Bold"/>
              </a:rPr>
              <a:t>Functional Requirements for project</a:t>
            </a:r>
          </a:p>
        </p:txBody>
      </p:sp>
      <p:sp>
        <p:nvSpPr>
          <p:cNvPr id="16" name="TextBox 16"/>
          <p:cNvSpPr txBox="1"/>
          <p:nvPr/>
        </p:nvSpPr>
        <p:spPr>
          <a:xfrm>
            <a:off x="8642020" y="5745902"/>
            <a:ext cx="8617280" cy="555076"/>
          </a:xfrm>
          <a:prstGeom prst="rect">
            <a:avLst/>
          </a:prstGeom>
        </p:spPr>
        <p:txBody>
          <a:bodyPr lIns="0" tIns="0" rIns="0" bIns="0" rtlCol="0" anchor="t">
            <a:spAutoFit/>
          </a:bodyPr>
          <a:lstStyle/>
          <a:p>
            <a:pPr marL="0" lvl="0" indent="0">
              <a:lnSpc>
                <a:spcPts val="4519"/>
              </a:lnSpc>
              <a:spcBef>
                <a:spcPct val="0"/>
              </a:spcBef>
            </a:pPr>
            <a:r>
              <a:rPr lang="en-US" sz="3274">
                <a:solidFill>
                  <a:srgbClr val="4BD1FB"/>
                </a:solidFill>
                <a:latin typeface="DM Sans Bold"/>
              </a:rPr>
              <a:t>Non-Functional Requirements for project</a:t>
            </a:r>
          </a:p>
        </p:txBody>
      </p:sp>
      <p:grpSp>
        <p:nvGrpSpPr>
          <p:cNvPr id="18" name="Group 17"/>
          <p:cNvGrpSpPr/>
          <p:nvPr/>
        </p:nvGrpSpPr>
        <p:grpSpPr>
          <a:xfrm>
            <a:off x="16535400" y="8858075"/>
            <a:ext cx="1600200" cy="1009825"/>
            <a:chOff x="2287901" y="2378700"/>
            <a:chExt cx="1690455" cy="973796"/>
          </a:xfrm>
        </p:grpSpPr>
        <p:grpSp>
          <p:nvGrpSpPr>
            <p:cNvPr id="19" name="Group 2"/>
            <p:cNvGrpSpPr/>
            <p:nvPr/>
          </p:nvGrpSpPr>
          <p:grpSpPr>
            <a:xfrm>
              <a:off x="2743199" y="2552700"/>
              <a:ext cx="838201" cy="799796"/>
              <a:chOff x="0" y="0"/>
              <a:chExt cx="991873" cy="862860"/>
            </a:xfrm>
          </p:grpSpPr>
          <p:sp>
            <p:nvSpPr>
              <p:cNvPr id="21"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2"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0" name="TextBox 32"/>
            <p:cNvSpPr txBox="1"/>
            <p:nvPr/>
          </p:nvSpPr>
          <p:spPr>
            <a:xfrm>
              <a:off x="2287901" y="2378700"/>
              <a:ext cx="1690455" cy="845806"/>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10</a:t>
              </a:r>
              <a:endParaRPr lang="en-US" sz="5735" dirty="0">
                <a:solidFill>
                  <a:srgbClr val="FFFFFF"/>
                </a:solidFill>
                <a:latin typeface="DM Sans Bold"/>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anim calcmode="lin" valueType="num">
                                      <p:cBhvr>
                                        <p:cTn id="21" dur="1000" fill="hold"/>
                                        <p:tgtEl>
                                          <p:spTgt spid="4"/>
                                        </p:tgtEl>
                                        <p:attrNameLst>
                                          <p:attrName>ppt_x</p:attrName>
                                        </p:attrNameLst>
                                      </p:cBhvr>
                                      <p:tavLst>
                                        <p:tav tm="0">
                                          <p:val>
                                            <p:strVal val="#ppt_x"/>
                                          </p:val>
                                        </p:tav>
                                        <p:tav tm="100000">
                                          <p:val>
                                            <p:strVal val="#ppt_x"/>
                                          </p:val>
                                        </p:tav>
                                      </p:tavLst>
                                    </p:anim>
                                    <p:anim calcmode="lin" valueType="num">
                                      <p:cBhvr>
                                        <p:cTn id="22" dur="1000" fill="hold"/>
                                        <p:tgtEl>
                                          <p:spTgt spid="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extBox 5"/>
          <p:cNvSpPr txBox="1"/>
          <p:nvPr/>
        </p:nvSpPr>
        <p:spPr>
          <a:xfrm>
            <a:off x="3656353" y="1650413"/>
            <a:ext cx="10292986" cy="872034"/>
          </a:xfrm>
          <a:prstGeom prst="rect">
            <a:avLst/>
          </a:prstGeom>
        </p:spPr>
        <p:txBody>
          <a:bodyPr lIns="0" tIns="0" rIns="0" bIns="0" rtlCol="0" anchor="t">
            <a:spAutoFit/>
          </a:bodyPr>
          <a:lstStyle/>
          <a:p>
            <a:pPr marL="0" lvl="0" indent="0" algn="ctr">
              <a:lnSpc>
                <a:spcPts val="6758"/>
              </a:lnSpc>
              <a:spcBef>
                <a:spcPct val="0"/>
              </a:spcBef>
            </a:pPr>
            <a:r>
              <a:rPr lang="en-US" sz="9386" b="1" dirty="0">
                <a:solidFill>
                  <a:schemeClr val="bg1"/>
                </a:solidFill>
                <a:latin typeface="Computer Says No"/>
              </a:rPr>
              <a:t>FUNCTIONAL REQUIREMENTS:</a:t>
            </a:r>
          </a:p>
        </p:txBody>
      </p:sp>
      <p:sp>
        <p:nvSpPr>
          <p:cNvPr id="6" name="Freeform 6"/>
          <p:cNvSpPr/>
          <p:nvPr/>
        </p:nvSpPr>
        <p:spPr>
          <a:xfrm>
            <a:off x="60739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Freeform 7"/>
          <p:cNvSpPr/>
          <p:nvPr/>
        </p:nvSpPr>
        <p:spPr>
          <a:xfrm>
            <a:off x="3540654"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8" name="Freeform 8"/>
          <p:cNvSpPr/>
          <p:nvPr/>
        </p:nvSpPr>
        <p:spPr>
          <a:xfrm>
            <a:off x="6494782"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9210924" y="3541415"/>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1011146"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rPr>
              <a:t>01</a:t>
            </a:r>
          </a:p>
        </p:txBody>
      </p:sp>
      <p:sp>
        <p:nvSpPr>
          <p:cNvPr id="11" name="TextBox 11"/>
          <p:cNvSpPr txBox="1"/>
          <p:nvPr/>
        </p:nvSpPr>
        <p:spPr>
          <a:xfrm>
            <a:off x="3945822" y="4195677"/>
            <a:ext cx="1305836"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rgbClr val="40B8F5"/>
                </a:solidFill>
                <a:latin typeface="Computer Says No"/>
              </a:rPr>
              <a:t>02</a:t>
            </a:r>
          </a:p>
        </p:txBody>
      </p:sp>
      <p:sp>
        <p:nvSpPr>
          <p:cNvPr id="12" name="TextBox 12"/>
          <p:cNvSpPr txBox="1"/>
          <p:nvPr/>
        </p:nvSpPr>
        <p:spPr>
          <a:xfrm>
            <a:off x="689852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9610974" y="4272368"/>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TextBox 14"/>
          <p:cNvSpPr txBox="1"/>
          <p:nvPr/>
        </p:nvSpPr>
        <p:spPr>
          <a:xfrm>
            <a:off x="8983821" y="5930849"/>
            <a:ext cx="3121512" cy="2379637"/>
          </a:xfrm>
          <a:prstGeom prst="rect">
            <a:avLst/>
          </a:prstGeom>
        </p:spPr>
        <p:txBody>
          <a:bodyPr lIns="0" tIns="0" rIns="0" bIns="0" rtlCol="0" anchor="t">
            <a:spAutoFit/>
          </a:bodyPr>
          <a:lstStyle/>
          <a:p>
            <a:pPr algn="ctr">
              <a:lnSpc>
                <a:spcPts val="3809"/>
              </a:lnSpc>
            </a:pPr>
            <a:r>
              <a:rPr lang="en-US" sz="2351" dirty="0">
                <a:solidFill>
                  <a:srgbClr val="F1945B"/>
                </a:solidFill>
                <a:latin typeface="Poppins Light"/>
              </a:rPr>
              <a:t>Compatibility</a:t>
            </a:r>
            <a:r>
              <a:rPr lang="en-US" sz="2351" dirty="0">
                <a:solidFill>
                  <a:srgbClr val="FFFFFF"/>
                </a:solidFill>
                <a:latin typeface="Poppins Light"/>
              </a:rPr>
              <a:t> Function across various devices and be accessible to all users.</a:t>
            </a:r>
          </a:p>
        </p:txBody>
      </p:sp>
      <p:sp>
        <p:nvSpPr>
          <p:cNvPr id="15" name="TextBox 15"/>
          <p:cNvSpPr txBox="1"/>
          <p:nvPr/>
        </p:nvSpPr>
        <p:spPr>
          <a:xfrm>
            <a:off x="6179390" y="5921324"/>
            <a:ext cx="2858413" cy="3332137"/>
          </a:xfrm>
          <a:prstGeom prst="rect">
            <a:avLst/>
          </a:prstGeom>
        </p:spPr>
        <p:txBody>
          <a:bodyPr lIns="0" tIns="0" rIns="0" bIns="0" rtlCol="0" anchor="t">
            <a:spAutoFit/>
          </a:bodyPr>
          <a:lstStyle/>
          <a:p>
            <a:pPr algn="ctr">
              <a:lnSpc>
                <a:spcPts val="3809"/>
              </a:lnSpc>
            </a:pPr>
            <a:r>
              <a:rPr lang="en-US" sz="2351" dirty="0">
                <a:solidFill>
                  <a:srgbClr val="F1945B"/>
                </a:solidFill>
                <a:latin typeface="Poppins Light"/>
              </a:rPr>
              <a:t>User Interface:</a:t>
            </a:r>
            <a:r>
              <a:rPr lang="en-US" sz="2351" dirty="0">
                <a:solidFill>
                  <a:srgbClr val="FFFFFF"/>
                </a:solidFill>
                <a:latin typeface="Poppins Light"/>
              </a:rPr>
              <a:t> Intuitive interface for image capture and displaying identification results.</a:t>
            </a:r>
          </a:p>
          <a:p>
            <a:pPr algn="ctr">
              <a:lnSpc>
                <a:spcPts val="3809"/>
              </a:lnSpc>
            </a:pPr>
            <a:endParaRPr lang="en-US" sz="2351" dirty="0">
              <a:solidFill>
                <a:srgbClr val="FFFFFF"/>
              </a:solidFill>
              <a:latin typeface="Poppins Light"/>
            </a:endParaRPr>
          </a:p>
        </p:txBody>
      </p:sp>
      <p:sp>
        <p:nvSpPr>
          <p:cNvPr id="16" name="TextBox 16"/>
          <p:cNvSpPr txBox="1"/>
          <p:nvPr/>
        </p:nvSpPr>
        <p:spPr>
          <a:xfrm>
            <a:off x="3178662" y="5921324"/>
            <a:ext cx="3121512" cy="3332137"/>
          </a:xfrm>
          <a:prstGeom prst="rect">
            <a:avLst/>
          </a:prstGeom>
        </p:spPr>
        <p:txBody>
          <a:bodyPr lIns="0" tIns="0" rIns="0" bIns="0" rtlCol="0" anchor="t">
            <a:spAutoFit/>
          </a:bodyPr>
          <a:lstStyle/>
          <a:p>
            <a:pPr algn="ctr">
              <a:lnSpc>
                <a:spcPts val="3809"/>
              </a:lnSpc>
            </a:pPr>
            <a:r>
              <a:rPr lang="en-US" sz="2351" dirty="0">
                <a:solidFill>
                  <a:srgbClr val="F1945B"/>
                </a:solidFill>
                <a:latin typeface="Poppins Light"/>
              </a:rPr>
              <a:t>Real-time</a:t>
            </a:r>
            <a:r>
              <a:rPr lang="en-US" sz="2351" dirty="0">
                <a:solidFill>
                  <a:srgbClr val="FFFFFF"/>
                </a:solidFill>
                <a:latin typeface="Poppins Light"/>
              </a:rPr>
              <a:t> Processing: Swiftly process images from the device's camera for instant feedback.</a:t>
            </a:r>
          </a:p>
          <a:p>
            <a:pPr algn="ctr">
              <a:lnSpc>
                <a:spcPts val="3809"/>
              </a:lnSpc>
            </a:pPr>
            <a:endParaRPr lang="en-US" sz="2351" dirty="0">
              <a:solidFill>
                <a:srgbClr val="FFFFFF"/>
              </a:solidFill>
              <a:latin typeface="Poppins Light"/>
            </a:endParaRPr>
          </a:p>
        </p:txBody>
      </p:sp>
      <p:sp>
        <p:nvSpPr>
          <p:cNvPr id="17" name="Freeform 17"/>
          <p:cNvSpPr/>
          <p:nvPr/>
        </p:nvSpPr>
        <p:spPr>
          <a:xfrm>
            <a:off x="12332436" y="3541415"/>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12732486" y="4272368"/>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05</a:t>
            </a:r>
          </a:p>
        </p:txBody>
      </p:sp>
      <p:sp>
        <p:nvSpPr>
          <p:cNvPr id="19" name="TextBox 19"/>
          <p:cNvSpPr txBox="1"/>
          <p:nvPr/>
        </p:nvSpPr>
        <p:spPr>
          <a:xfrm>
            <a:off x="12095808" y="6064199"/>
            <a:ext cx="3121512" cy="4186339"/>
          </a:xfrm>
          <a:prstGeom prst="rect">
            <a:avLst/>
          </a:prstGeom>
        </p:spPr>
        <p:txBody>
          <a:bodyPr lIns="0" tIns="0" rIns="0" bIns="0" rtlCol="0" anchor="t">
            <a:spAutoFit/>
          </a:bodyPr>
          <a:lstStyle/>
          <a:p>
            <a:pPr algn="ctr">
              <a:lnSpc>
                <a:spcPts val="3323"/>
              </a:lnSpc>
            </a:pPr>
            <a:r>
              <a:rPr lang="en-US" sz="2051" dirty="0">
                <a:solidFill>
                  <a:srgbClr val="F1945B"/>
                </a:solidFill>
                <a:latin typeface="Poppins Light"/>
              </a:rPr>
              <a:t>Testing and Quality</a:t>
            </a:r>
            <a:r>
              <a:rPr lang="en-US" sz="2051" dirty="0">
                <a:solidFill>
                  <a:srgbClr val="FFFFFF"/>
                </a:solidFill>
                <a:latin typeface="Poppins Light"/>
              </a:rPr>
              <a:t> Assurance: Comprehensive testing to validate functionality, accuracy, and performance.</a:t>
            </a:r>
          </a:p>
          <a:p>
            <a:pPr algn="ctr">
              <a:lnSpc>
                <a:spcPts val="3323"/>
              </a:lnSpc>
            </a:pPr>
            <a:r>
              <a:rPr lang="en-US" sz="2051" dirty="0">
                <a:solidFill>
                  <a:srgbClr val="FFFFFF"/>
                </a:solidFill>
                <a:latin typeface="Poppins Light"/>
              </a:rPr>
              <a:t>    Minimization of errors and bugs for smooth operation.</a:t>
            </a:r>
          </a:p>
          <a:p>
            <a:pPr algn="ctr">
              <a:lnSpc>
                <a:spcPts val="3323"/>
              </a:lnSpc>
            </a:pPr>
            <a:endParaRPr lang="en-US" sz="2051" dirty="0">
              <a:solidFill>
                <a:srgbClr val="FFFFFF"/>
              </a:solidFill>
              <a:latin typeface="Poppins Light"/>
            </a:endParaRPr>
          </a:p>
        </p:txBody>
      </p:sp>
      <p:sp>
        <p:nvSpPr>
          <p:cNvPr id="20" name="Freeform 20"/>
          <p:cNvSpPr/>
          <p:nvPr/>
        </p:nvSpPr>
        <p:spPr>
          <a:xfrm>
            <a:off x="15401002" y="3709902"/>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21" name="TextBox 21"/>
          <p:cNvSpPr txBox="1"/>
          <p:nvPr/>
        </p:nvSpPr>
        <p:spPr>
          <a:xfrm>
            <a:off x="15801052" y="4440855"/>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06</a:t>
            </a:r>
          </a:p>
        </p:txBody>
      </p:sp>
      <p:sp>
        <p:nvSpPr>
          <p:cNvPr id="22" name="TextBox 22"/>
          <p:cNvSpPr txBox="1"/>
          <p:nvPr/>
        </p:nvSpPr>
        <p:spPr>
          <a:xfrm>
            <a:off x="15289564" y="6045149"/>
            <a:ext cx="2852161" cy="3070614"/>
          </a:xfrm>
          <a:prstGeom prst="rect">
            <a:avLst/>
          </a:prstGeom>
        </p:spPr>
        <p:txBody>
          <a:bodyPr lIns="0" tIns="0" rIns="0" bIns="0" rtlCol="0" anchor="t">
            <a:spAutoFit/>
          </a:bodyPr>
          <a:lstStyle/>
          <a:p>
            <a:pPr algn="ctr">
              <a:lnSpc>
                <a:spcPts val="4073"/>
              </a:lnSpc>
            </a:pPr>
            <a:r>
              <a:rPr lang="en-US" sz="2514" dirty="0">
                <a:solidFill>
                  <a:srgbClr val="F1945B"/>
                </a:solidFill>
                <a:latin typeface="Poppins Light"/>
              </a:rPr>
              <a:t>Data Security </a:t>
            </a:r>
          </a:p>
          <a:p>
            <a:pPr algn="ctr">
              <a:lnSpc>
                <a:spcPts val="4073"/>
              </a:lnSpc>
            </a:pPr>
            <a:r>
              <a:rPr lang="en-US" sz="2514" dirty="0">
                <a:solidFill>
                  <a:srgbClr val="FFFFFF"/>
                </a:solidFill>
                <a:latin typeface="Poppins Light"/>
              </a:rPr>
              <a:t>Encrypt and protect user data and currency images.</a:t>
            </a:r>
          </a:p>
          <a:p>
            <a:pPr algn="ctr">
              <a:lnSpc>
                <a:spcPts val="4073"/>
              </a:lnSpc>
            </a:pPr>
            <a:endParaRPr lang="en-US" sz="2514" dirty="0">
              <a:solidFill>
                <a:srgbClr val="FFFFFF"/>
              </a:solidFill>
              <a:latin typeface="Poppins Light"/>
            </a:endParaRPr>
          </a:p>
        </p:txBody>
      </p:sp>
      <p:sp>
        <p:nvSpPr>
          <p:cNvPr id="23" name="AutoShape 23"/>
          <p:cNvSpPr/>
          <p:nvPr/>
        </p:nvSpPr>
        <p:spPr>
          <a:xfrm flipH="1" flipV="1">
            <a:off x="1152525" y="2660757"/>
            <a:ext cx="14625015" cy="0"/>
          </a:xfrm>
          <a:prstGeom prst="line">
            <a:avLst/>
          </a:prstGeom>
          <a:ln w="47625" cap="rnd">
            <a:solidFill>
              <a:srgbClr val="5CE5F8"/>
            </a:solidFill>
            <a:prstDash val="sysDot"/>
            <a:headEnd type="none" w="sm" len="sm"/>
            <a:tailEnd type="none" w="sm" len="sm"/>
          </a:ln>
        </p:spPr>
        <p:txBody>
          <a:bodyPr/>
          <a:lstStyle/>
          <a:p>
            <a:endParaRPr lang="en-US"/>
          </a:p>
        </p:txBody>
      </p:sp>
      <p:sp>
        <p:nvSpPr>
          <p:cNvPr id="24" name="TextBox 24"/>
          <p:cNvSpPr txBox="1"/>
          <p:nvPr/>
        </p:nvSpPr>
        <p:spPr>
          <a:xfrm>
            <a:off x="105128" y="5940374"/>
            <a:ext cx="3121512" cy="2090839"/>
          </a:xfrm>
          <a:prstGeom prst="rect">
            <a:avLst/>
          </a:prstGeom>
        </p:spPr>
        <p:txBody>
          <a:bodyPr lIns="0" tIns="0" rIns="0" bIns="0" rtlCol="0" anchor="t">
            <a:spAutoFit/>
          </a:bodyPr>
          <a:lstStyle/>
          <a:p>
            <a:pPr algn="ctr">
              <a:lnSpc>
                <a:spcPts val="3323"/>
              </a:lnSpc>
            </a:pPr>
            <a:r>
              <a:rPr lang="en-US" sz="2051" dirty="0">
                <a:solidFill>
                  <a:srgbClr val="F1945B"/>
                </a:solidFill>
                <a:latin typeface="Poppins Light"/>
              </a:rPr>
              <a:t>Accurate Identification</a:t>
            </a:r>
            <a:r>
              <a:rPr lang="en-US" sz="2051" dirty="0">
                <a:solidFill>
                  <a:srgbClr val="000000"/>
                </a:solidFill>
                <a:latin typeface="Poppins Light"/>
              </a:rPr>
              <a:t>: </a:t>
            </a:r>
            <a:r>
              <a:rPr lang="en-US" sz="2051" dirty="0">
                <a:solidFill>
                  <a:srgbClr val="FFFFFF"/>
                </a:solidFill>
                <a:latin typeface="Poppins Light"/>
              </a:rPr>
              <a:t>Recognize and differentiate Egyptian currency denominations.</a:t>
            </a:r>
          </a:p>
        </p:txBody>
      </p:sp>
      <p:grpSp>
        <p:nvGrpSpPr>
          <p:cNvPr id="26" name="Group 25"/>
          <p:cNvGrpSpPr/>
          <p:nvPr/>
        </p:nvGrpSpPr>
        <p:grpSpPr>
          <a:xfrm>
            <a:off x="16535400" y="8858075"/>
            <a:ext cx="1600200" cy="1009825"/>
            <a:chOff x="2287901" y="2378700"/>
            <a:chExt cx="1690455" cy="973796"/>
          </a:xfrm>
        </p:grpSpPr>
        <p:grpSp>
          <p:nvGrpSpPr>
            <p:cNvPr id="27" name="Group 2"/>
            <p:cNvGrpSpPr/>
            <p:nvPr/>
          </p:nvGrpSpPr>
          <p:grpSpPr>
            <a:xfrm>
              <a:off x="2743199" y="2552700"/>
              <a:ext cx="838201" cy="799796"/>
              <a:chOff x="0" y="0"/>
              <a:chExt cx="991873" cy="862860"/>
            </a:xfrm>
          </p:grpSpPr>
          <p:sp>
            <p:nvSpPr>
              <p:cNvPr id="29"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30"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8" name="TextBox 32"/>
            <p:cNvSpPr txBox="1"/>
            <p:nvPr/>
          </p:nvSpPr>
          <p:spPr>
            <a:xfrm>
              <a:off x="2287901" y="2378700"/>
              <a:ext cx="1690455" cy="845806"/>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11</a:t>
              </a:r>
              <a:endParaRPr lang="en-US" sz="5735" dirty="0">
                <a:solidFill>
                  <a:srgbClr val="FFFFFF"/>
                </a:solidFill>
                <a:latin typeface="DM Sans Bold"/>
              </a:endParaRPr>
            </a:p>
          </p:txBody>
        </p:sp>
      </p:grpSp>
      <p:sp>
        <p:nvSpPr>
          <p:cNvPr id="31" name="Freeform 30"/>
          <p:cNvSpPr/>
          <p:nvPr/>
        </p:nvSpPr>
        <p:spPr>
          <a:xfrm>
            <a:off x="-441642" y="664394"/>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4">
              <a:extLst>
                <a:ext uri="{BEBA8EAE-BF5A-486C-A8C5-ECC9F3942E4B}">
                  <a14:imgProps xmlns:a14="http://schemas.microsoft.com/office/drawing/2010/main">
                    <a14:imgLayer r:embed="rId5">
                      <a14:imgEffect>
                        <a14:colorTemperature colorTemp="2621"/>
                      </a14:imgEffect>
                      <a14:imgEffect>
                        <a14:saturation sat="400000"/>
                      </a14:imgEffect>
                    </a14:imgLayer>
                  </a14:imgProps>
                </a:ext>
              </a:extLst>
            </a:blip>
            <a:stretch>
              <a:fillRect/>
            </a:stretch>
          </a:blipFill>
          <a:ln>
            <a:noFill/>
          </a:ln>
          <a:effectLst>
            <a:softEdge rad="38100"/>
          </a:effectLst>
          <a:scene3d>
            <a:camera prst="orthographicFront"/>
            <a:lightRig rig="threePt" dir="t"/>
          </a:scene3d>
          <a:sp3d contourW="12700">
            <a:bevelT/>
            <a:contourClr>
              <a:schemeClr val="tx2">
                <a:lumMod val="50000"/>
              </a:schemeClr>
            </a:contourClr>
          </a:sp3d>
        </p:spPr>
        <p:txBody>
          <a:bodyPr/>
          <a:lstStyle/>
          <a:p>
            <a:endParaRPr lang="en-US">
              <a:solidFill>
                <a:schemeClr val="tx2"/>
              </a:solidFill>
            </a:endParaRPr>
          </a:p>
        </p:txBody>
      </p:sp>
      <p:sp>
        <p:nvSpPr>
          <p:cNvPr id="34" name="Freeform 18"/>
          <p:cNvSpPr/>
          <p:nvPr/>
        </p:nvSpPr>
        <p:spPr>
          <a:xfrm>
            <a:off x="-3289513" y="7962900"/>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35" name="Freeform 18"/>
          <p:cNvSpPr/>
          <p:nvPr/>
        </p:nvSpPr>
        <p:spPr>
          <a:xfrm>
            <a:off x="15157343" y="-3467100"/>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p:bldP spid="22"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extBox 5"/>
          <p:cNvSpPr txBox="1"/>
          <p:nvPr/>
        </p:nvSpPr>
        <p:spPr>
          <a:xfrm>
            <a:off x="3303504" y="2256149"/>
            <a:ext cx="12215103" cy="987450"/>
          </a:xfrm>
          <a:prstGeom prst="rect">
            <a:avLst/>
          </a:prstGeom>
        </p:spPr>
        <p:txBody>
          <a:bodyPr lIns="0" tIns="0" rIns="0" bIns="0" rtlCol="0" anchor="t">
            <a:spAutoFit/>
          </a:bodyPr>
          <a:lstStyle/>
          <a:p>
            <a:pPr marL="0" lvl="0" indent="0" algn="ctr">
              <a:lnSpc>
                <a:spcPts val="7693"/>
              </a:lnSpc>
              <a:spcBef>
                <a:spcPct val="0"/>
              </a:spcBef>
            </a:pPr>
            <a:r>
              <a:rPr lang="en-US" sz="10686" dirty="0">
                <a:solidFill>
                  <a:schemeClr val="bg1"/>
                </a:solidFill>
                <a:latin typeface="Computer Says No"/>
              </a:rPr>
              <a:t>NON-FUNCTIONAL REQUIREMENTS</a:t>
            </a:r>
          </a:p>
        </p:txBody>
      </p:sp>
      <p:sp>
        <p:nvSpPr>
          <p:cNvPr id="6" name="Freeform 6"/>
          <p:cNvSpPr/>
          <p:nvPr/>
        </p:nvSpPr>
        <p:spPr>
          <a:xfrm>
            <a:off x="2598221" y="3531890"/>
            <a:ext cx="2113329" cy="2113329"/>
          </a:xfrm>
          <a:custGeom>
            <a:avLst/>
            <a:gdLst/>
            <a:ahLst/>
            <a:cxnLst/>
            <a:rect l="l" t="t" r="r" b="b"/>
            <a:pathLst>
              <a:path w="2113329" h="2113329">
                <a:moveTo>
                  <a:pt x="0" y="0"/>
                </a:moveTo>
                <a:lnTo>
                  <a:pt x="2113330" y="0"/>
                </a:lnTo>
                <a:lnTo>
                  <a:pt x="2113330" y="2113329"/>
                </a:lnTo>
                <a:lnTo>
                  <a:pt x="0" y="21133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Freeform 7"/>
          <p:cNvSpPr/>
          <p:nvPr/>
        </p:nvSpPr>
        <p:spPr>
          <a:xfrm>
            <a:off x="6378426" y="3464724"/>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8" name="Freeform 8"/>
          <p:cNvSpPr/>
          <p:nvPr/>
        </p:nvSpPr>
        <p:spPr>
          <a:xfrm>
            <a:off x="10157163"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9" name="Freeform 9"/>
          <p:cNvSpPr/>
          <p:nvPr/>
        </p:nvSpPr>
        <p:spPr>
          <a:xfrm>
            <a:off x="13949339" y="3531890"/>
            <a:ext cx="2113329" cy="2113329"/>
          </a:xfrm>
          <a:custGeom>
            <a:avLst/>
            <a:gdLst/>
            <a:ahLst/>
            <a:cxnLst/>
            <a:rect l="l" t="t" r="r" b="b"/>
            <a:pathLst>
              <a:path w="2113329" h="2113329">
                <a:moveTo>
                  <a:pt x="0" y="0"/>
                </a:moveTo>
                <a:lnTo>
                  <a:pt x="2113329" y="0"/>
                </a:lnTo>
                <a:lnTo>
                  <a:pt x="2113329" y="2113329"/>
                </a:lnTo>
                <a:lnTo>
                  <a:pt x="0" y="2113329"/>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0" name="TextBox 10"/>
          <p:cNvSpPr txBox="1"/>
          <p:nvPr/>
        </p:nvSpPr>
        <p:spPr>
          <a:xfrm>
            <a:off x="3001968" y="4260492"/>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01</a:t>
            </a:r>
          </a:p>
        </p:txBody>
      </p:sp>
      <p:sp>
        <p:nvSpPr>
          <p:cNvPr id="11" name="TextBox 11"/>
          <p:cNvSpPr txBox="1"/>
          <p:nvPr/>
        </p:nvSpPr>
        <p:spPr>
          <a:xfrm>
            <a:off x="6783593" y="4195677"/>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02</a:t>
            </a:r>
          </a:p>
        </p:txBody>
      </p:sp>
      <p:sp>
        <p:nvSpPr>
          <p:cNvPr id="12" name="TextBox 12"/>
          <p:cNvSpPr txBox="1"/>
          <p:nvPr/>
        </p:nvSpPr>
        <p:spPr>
          <a:xfrm>
            <a:off x="1056090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03</a:t>
            </a:r>
          </a:p>
        </p:txBody>
      </p:sp>
      <p:sp>
        <p:nvSpPr>
          <p:cNvPr id="13" name="TextBox 13"/>
          <p:cNvSpPr txBox="1"/>
          <p:nvPr/>
        </p:nvSpPr>
        <p:spPr>
          <a:xfrm>
            <a:off x="14349389" y="4262843"/>
            <a:ext cx="1305836" cy="1137198"/>
          </a:xfrm>
          <a:prstGeom prst="rect">
            <a:avLst/>
          </a:prstGeom>
        </p:spPr>
        <p:txBody>
          <a:bodyPr lIns="0" tIns="0" rIns="0" bIns="0" rtlCol="0" anchor="t">
            <a:spAutoFit/>
          </a:bodyPr>
          <a:lstStyle/>
          <a:p>
            <a:pPr marL="0" lvl="0" indent="0" algn="ctr">
              <a:lnSpc>
                <a:spcPts val="7693"/>
              </a:lnSpc>
              <a:spcBef>
                <a:spcPct val="0"/>
              </a:spcBef>
            </a:pPr>
            <a:r>
              <a:rPr lang="en-US" sz="10686">
                <a:solidFill>
                  <a:srgbClr val="40B8F5"/>
                </a:solidFill>
                <a:latin typeface="Computer Says No"/>
              </a:rPr>
              <a:t>04</a:t>
            </a:r>
          </a:p>
        </p:txBody>
      </p:sp>
      <p:sp>
        <p:nvSpPr>
          <p:cNvPr id="14" name="TextBox 14"/>
          <p:cNvSpPr txBox="1"/>
          <p:nvPr/>
        </p:nvSpPr>
        <p:spPr>
          <a:xfrm>
            <a:off x="13460601" y="6554736"/>
            <a:ext cx="3121512" cy="2244001"/>
          </a:xfrm>
          <a:prstGeom prst="rect">
            <a:avLst/>
          </a:prstGeom>
        </p:spPr>
        <p:txBody>
          <a:bodyPr lIns="0" tIns="0" rIns="0" bIns="0" rtlCol="0" anchor="t">
            <a:spAutoFit/>
          </a:bodyPr>
          <a:lstStyle/>
          <a:p>
            <a:pPr algn="ctr">
              <a:lnSpc>
                <a:spcPts val="4457"/>
              </a:lnSpc>
            </a:pPr>
            <a:r>
              <a:rPr lang="en-US" sz="2751" dirty="0">
                <a:solidFill>
                  <a:srgbClr val="FFFFFF"/>
                </a:solidFill>
                <a:latin typeface="Poppins Light"/>
              </a:rPr>
              <a:t>Comprehensive user guides explaining app functionalities</a:t>
            </a:r>
          </a:p>
        </p:txBody>
      </p:sp>
      <p:sp>
        <p:nvSpPr>
          <p:cNvPr id="15" name="AutoShape 15"/>
          <p:cNvSpPr/>
          <p:nvPr/>
        </p:nvSpPr>
        <p:spPr>
          <a:xfrm flipV="1">
            <a:off x="12270492"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6" name="TextBox 16"/>
          <p:cNvSpPr txBox="1"/>
          <p:nvPr/>
        </p:nvSpPr>
        <p:spPr>
          <a:xfrm>
            <a:off x="9653071" y="6701578"/>
            <a:ext cx="3121512" cy="1974253"/>
          </a:xfrm>
          <a:prstGeom prst="rect">
            <a:avLst/>
          </a:prstGeom>
        </p:spPr>
        <p:txBody>
          <a:bodyPr lIns="0" tIns="0" rIns="0" bIns="0" rtlCol="0" anchor="t">
            <a:spAutoFit/>
          </a:bodyPr>
          <a:lstStyle/>
          <a:p>
            <a:pPr algn="ctr">
              <a:lnSpc>
                <a:spcPts val="3971"/>
              </a:lnSpc>
            </a:pPr>
            <a:r>
              <a:rPr lang="en-US" sz="2451" dirty="0">
                <a:solidFill>
                  <a:srgbClr val="FFFFFF"/>
                </a:solidFill>
                <a:latin typeface="Poppins Light"/>
              </a:rPr>
              <a:t>Ability to handle increased usage and adapt to future enhancements</a:t>
            </a:r>
          </a:p>
        </p:txBody>
      </p:sp>
      <p:sp>
        <p:nvSpPr>
          <p:cNvPr id="17" name="TextBox 17"/>
          <p:cNvSpPr txBox="1"/>
          <p:nvPr/>
        </p:nvSpPr>
        <p:spPr>
          <a:xfrm>
            <a:off x="5874334" y="6644853"/>
            <a:ext cx="3121512" cy="1478953"/>
          </a:xfrm>
          <a:prstGeom prst="rect">
            <a:avLst/>
          </a:prstGeom>
        </p:spPr>
        <p:txBody>
          <a:bodyPr lIns="0" tIns="0" rIns="0" bIns="0" rtlCol="0" anchor="t">
            <a:spAutoFit/>
          </a:bodyPr>
          <a:lstStyle/>
          <a:p>
            <a:pPr algn="ctr">
              <a:lnSpc>
                <a:spcPts val="3971"/>
              </a:lnSpc>
            </a:pPr>
            <a:r>
              <a:rPr lang="en-US" sz="2451" dirty="0">
                <a:solidFill>
                  <a:srgbClr val="FFFFFF"/>
                </a:solidFill>
                <a:latin typeface="Poppins Light"/>
              </a:rPr>
              <a:t>Intuitive design for users of all technical levels</a:t>
            </a:r>
          </a:p>
        </p:txBody>
      </p:sp>
      <p:sp>
        <p:nvSpPr>
          <p:cNvPr id="18" name="AutoShape 18"/>
          <p:cNvSpPr/>
          <p:nvPr/>
        </p:nvSpPr>
        <p:spPr>
          <a:xfrm flipV="1">
            <a:off x="8454383" y="4612367"/>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19" name="AutoShape 19"/>
          <p:cNvSpPr/>
          <p:nvPr/>
        </p:nvSpPr>
        <p:spPr>
          <a:xfrm flipV="1">
            <a:off x="4675646" y="4545201"/>
            <a:ext cx="1702780" cy="0"/>
          </a:xfrm>
          <a:prstGeom prst="line">
            <a:avLst/>
          </a:prstGeom>
          <a:ln w="47625" cap="rnd">
            <a:solidFill>
              <a:srgbClr val="5CE5F8"/>
            </a:solidFill>
            <a:prstDash val="sysDot"/>
            <a:headEnd type="none" w="sm" len="sm"/>
            <a:tailEnd type="none" w="sm" len="sm"/>
          </a:ln>
        </p:spPr>
        <p:txBody>
          <a:bodyPr/>
          <a:lstStyle/>
          <a:p>
            <a:endParaRPr lang="en-US"/>
          </a:p>
        </p:txBody>
      </p:sp>
      <p:sp>
        <p:nvSpPr>
          <p:cNvPr id="20" name="TextBox 20"/>
          <p:cNvSpPr txBox="1"/>
          <p:nvPr/>
        </p:nvSpPr>
        <p:spPr>
          <a:xfrm>
            <a:off x="2095597" y="6564261"/>
            <a:ext cx="3121512" cy="1742605"/>
          </a:xfrm>
          <a:prstGeom prst="rect">
            <a:avLst/>
          </a:prstGeom>
        </p:spPr>
        <p:txBody>
          <a:bodyPr lIns="0" tIns="0" rIns="0" bIns="0" rtlCol="0" anchor="t">
            <a:spAutoFit/>
          </a:bodyPr>
          <a:lstStyle/>
          <a:p>
            <a:pPr algn="ctr">
              <a:lnSpc>
                <a:spcPts val="3485"/>
              </a:lnSpc>
            </a:pPr>
            <a:r>
              <a:rPr lang="en-US" sz="2151" dirty="0">
                <a:solidFill>
                  <a:srgbClr val="FFFFFF"/>
                </a:solidFill>
                <a:latin typeface="Poppins Light"/>
              </a:rPr>
              <a:t>Fast and responsive operation without excessive resource consumption</a:t>
            </a:r>
          </a:p>
        </p:txBody>
      </p:sp>
      <p:sp>
        <p:nvSpPr>
          <p:cNvPr id="21" name="TextBox 21"/>
          <p:cNvSpPr txBox="1"/>
          <p:nvPr/>
        </p:nvSpPr>
        <p:spPr>
          <a:xfrm>
            <a:off x="2306244" y="5847651"/>
            <a:ext cx="2514124" cy="536729"/>
          </a:xfrm>
          <a:prstGeom prst="rect">
            <a:avLst/>
          </a:prstGeom>
        </p:spPr>
        <p:txBody>
          <a:bodyPr lIns="0" tIns="0" rIns="0" bIns="0" rtlCol="0" anchor="t">
            <a:spAutoFit/>
          </a:bodyPr>
          <a:lstStyle/>
          <a:p>
            <a:pPr algn="ctr">
              <a:lnSpc>
                <a:spcPts val="4399"/>
              </a:lnSpc>
              <a:spcBef>
                <a:spcPct val="0"/>
              </a:spcBef>
            </a:pPr>
            <a:r>
              <a:rPr lang="en-US" sz="3187" dirty="0">
                <a:solidFill>
                  <a:srgbClr val="F1945B"/>
                </a:solidFill>
                <a:latin typeface="DM Sans"/>
              </a:rPr>
              <a:t>Performance </a:t>
            </a:r>
          </a:p>
        </p:txBody>
      </p:sp>
      <p:sp>
        <p:nvSpPr>
          <p:cNvPr id="22" name="TextBox 22"/>
          <p:cNvSpPr txBox="1"/>
          <p:nvPr/>
        </p:nvSpPr>
        <p:spPr>
          <a:xfrm>
            <a:off x="6443835" y="5847651"/>
            <a:ext cx="1982510" cy="611024"/>
          </a:xfrm>
          <a:prstGeom prst="rect">
            <a:avLst/>
          </a:prstGeom>
        </p:spPr>
        <p:txBody>
          <a:bodyPr lIns="0" tIns="0" rIns="0" bIns="0" rtlCol="0" anchor="t">
            <a:spAutoFit/>
          </a:bodyPr>
          <a:lstStyle/>
          <a:p>
            <a:pPr algn="ctr">
              <a:lnSpc>
                <a:spcPts val="5089"/>
              </a:lnSpc>
              <a:spcBef>
                <a:spcPct val="0"/>
              </a:spcBef>
            </a:pPr>
            <a:r>
              <a:rPr lang="en-US" sz="3687" dirty="0">
                <a:solidFill>
                  <a:srgbClr val="F1945B"/>
                </a:solidFill>
                <a:latin typeface="DM Sans"/>
              </a:rPr>
              <a:t>Usability </a:t>
            </a:r>
          </a:p>
        </p:txBody>
      </p:sp>
      <p:sp>
        <p:nvSpPr>
          <p:cNvPr id="23" name="TextBox 23"/>
          <p:cNvSpPr txBox="1"/>
          <p:nvPr/>
        </p:nvSpPr>
        <p:spPr>
          <a:xfrm>
            <a:off x="9999226" y="5921444"/>
            <a:ext cx="2271712" cy="637313"/>
          </a:xfrm>
          <a:prstGeom prst="rect">
            <a:avLst/>
          </a:prstGeom>
        </p:spPr>
        <p:txBody>
          <a:bodyPr lIns="0" tIns="0" rIns="0" bIns="0" rtlCol="0" anchor="t">
            <a:spAutoFit/>
          </a:bodyPr>
          <a:lstStyle/>
          <a:p>
            <a:pPr algn="ctr">
              <a:lnSpc>
                <a:spcPts val="5227"/>
              </a:lnSpc>
              <a:spcBef>
                <a:spcPct val="0"/>
              </a:spcBef>
            </a:pPr>
            <a:r>
              <a:rPr lang="en-US" sz="3787" dirty="0">
                <a:solidFill>
                  <a:srgbClr val="F1945B"/>
                </a:solidFill>
                <a:latin typeface="DM Sans"/>
              </a:rPr>
              <a:t>Scalability</a:t>
            </a:r>
          </a:p>
        </p:txBody>
      </p:sp>
      <p:sp>
        <p:nvSpPr>
          <p:cNvPr id="24" name="TextBox 24"/>
          <p:cNvSpPr txBox="1"/>
          <p:nvPr/>
        </p:nvSpPr>
        <p:spPr>
          <a:xfrm>
            <a:off x="13504642" y="5993765"/>
            <a:ext cx="2707243" cy="486437"/>
          </a:xfrm>
          <a:prstGeom prst="rect">
            <a:avLst/>
          </a:prstGeom>
        </p:spPr>
        <p:txBody>
          <a:bodyPr lIns="0" tIns="0" rIns="0" bIns="0" rtlCol="0" anchor="t">
            <a:spAutoFit/>
          </a:bodyPr>
          <a:lstStyle/>
          <a:p>
            <a:pPr algn="ctr">
              <a:lnSpc>
                <a:spcPts val="3985"/>
              </a:lnSpc>
              <a:spcBef>
                <a:spcPct val="0"/>
              </a:spcBef>
            </a:pPr>
            <a:r>
              <a:rPr lang="en-US" sz="2887" dirty="0">
                <a:solidFill>
                  <a:srgbClr val="F1945B"/>
                </a:solidFill>
                <a:latin typeface="DM Sans"/>
              </a:rPr>
              <a:t>Documentation:</a:t>
            </a:r>
          </a:p>
        </p:txBody>
      </p:sp>
      <p:grpSp>
        <p:nvGrpSpPr>
          <p:cNvPr id="26" name="Group 25"/>
          <p:cNvGrpSpPr/>
          <p:nvPr/>
        </p:nvGrpSpPr>
        <p:grpSpPr>
          <a:xfrm>
            <a:off x="16535400" y="8858075"/>
            <a:ext cx="1600200" cy="1009825"/>
            <a:chOff x="2287901" y="2378700"/>
            <a:chExt cx="1690455" cy="973796"/>
          </a:xfrm>
        </p:grpSpPr>
        <p:grpSp>
          <p:nvGrpSpPr>
            <p:cNvPr id="27" name="Group 2"/>
            <p:cNvGrpSpPr/>
            <p:nvPr/>
          </p:nvGrpSpPr>
          <p:grpSpPr>
            <a:xfrm>
              <a:off x="2743199" y="2552700"/>
              <a:ext cx="838201" cy="799796"/>
              <a:chOff x="0" y="0"/>
              <a:chExt cx="991873" cy="862860"/>
            </a:xfrm>
          </p:grpSpPr>
          <p:sp>
            <p:nvSpPr>
              <p:cNvPr id="29"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30"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8" name="TextBox 32"/>
            <p:cNvSpPr txBox="1"/>
            <p:nvPr/>
          </p:nvSpPr>
          <p:spPr>
            <a:xfrm>
              <a:off x="2287901" y="2378700"/>
              <a:ext cx="1690455" cy="845806"/>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12</a:t>
              </a:r>
              <a:endParaRPr lang="en-US" sz="5735" dirty="0">
                <a:solidFill>
                  <a:srgbClr val="FFFFFF"/>
                </a:solidFill>
                <a:latin typeface="DM Sans Bold"/>
              </a:endParaRPr>
            </a:p>
          </p:txBody>
        </p:sp>
      </p:grpSp>
      <p:sp>
        <p:nvSpPr>
          <p:cNvPr id="32" name="Freeform 31"/>
          <p:cNvSpPr/>
          <p:nvPr/>
        </p:nvSpPr>
        <p:spPr>
          <a:xfrm>
            <a:off x="-138234" y="664394"/>
            <a:ext cx="3948234" cy="1724379"/>
          </a:xfrm>
          <a:custGeom>
            <a:avLst/>
            <a:gdLst/>
            <a:ahLst/>
            <a:cxnLst/>
            <a:rect l="l" t="t" r="r" b="b"/>
            <a:pathLst>
              <a:path w="3948234" h="1724379">
                <a:moveTo>
                  <a:pt x="0" y="0"/>
                </a:moveTo>
                <a:lnTo>
                  <a:pt x="3948234" y="0"/>
                </a:lnTo>
                <a:lnTo>
                  <a:pt x="3948234" y="1724379"/>
                </a:lnTo>
                <a:lnTo>
                  <a:pt x="0" y="1724379"/>
                </a:lnTo>
                <a:lnTo>
                  <a:pt x="0" y="0"/>
                </a:lnTo>
                <a:close/>
              </a:path>
            </a:pathLst>
          </a:custGeom>
          <a:blipFill>
            <a:blip r:embed="rId4">
              <a:extLst>
                <a:ext uri="{BEBA8EAE-BF5A-486C-A8C5-ECC9F3942E4B}">
                  <a14:imgProps xmlns:a14="http://schemas.microsoft.com/office/drawing/2010/main">
                    <a14:imgLayer r:embed="rId5">
                      <a14:imgEffect>
                        <a14:colorTemperature colorTemp="2621"/>
                      </a14:imgEffect>
                      <a14:imgEffect>
                        <a14:saturation sat="400000"/>
                      </a14:imgEffect>
                    </a14:imgLayer>
                  </a14:imgProps>
                </a:ext>
              </a:extLst>
            </a:blip>
            <a:stretch>
              <a:fillRect/>
            </a:stretch>
          </a:blipFill>
          <a:ln>
            <a:noFill/>
          </a:ln>
          <a:effectLst>
            <a:softEdge rad="38100"/>
          </a:effectLst>
          <a:scene3d>
            <a:camera prst="orthographicFront"/>
            <a:lightRig rig="threePt" dir="t"/>
          </a:scene3d>
          <a:sp3d contourW="12700">
            <a:bevelT/>
            <a:contourClr>
              <a:schemeClr val="tx2">
                <a:lumMod val="50000"/>
              </a:schemeClr>
            </a:contourClr>
          </a:sp3d>
        </p:spPr>
        <p:txBody>
          <a:bodyPr/>
          <a:lstStyle/>
          <a:p>
            <a:endParaRPr lang="en-US">
              <a:solidFill>
                <a:schemeClr val="tx2"/>
              </a:solidFill>
            </a:endParaRPr>
          </a:p>
        </p:txBody>
      </p:sp>
      <p:sp>
        <p:nvSpPr>
          <p:cNvPr id="38" name="Freeform 18"/>
          <p:cNvSpPr/>
          <p:nvPr/>
        </p:nvSpPr>
        <p:spPr>
          <a:xfrm>
            <a:off x="-3585733" y="6823987"/>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39" name="Freeform 18"/>
          <p:cNvSpPr/>
          <p:nvPr/>
        </p:nvSpPr>
        <p:spPr>
          <a:xfrm>
            <a:off x="15518607" y="-295931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inVertical)">
                                      <p:cBhvr>
                                        <p:cTn id="15" dur="500"/>
                                        <p:tgtEl>
                                          <p:spTgt spid="23"/>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barn(inVertical)">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up)">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up)">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0" grpId="0"/>
      <p:bldP spid="21" grpId="0"/>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5" name="TextBox 5"/>
          <p:cNvSpPr txBox="1"/>
          <p:nvPr/>
        </p:nvSpPr>
        <p:spPr>
          <a:xfrm>
            <a:off x="6819569" y="109929"/>
            <a:ext cx="4497047" cy="830997"/>
          </a:xfrm>
          <a:prstGeom prst="rect">
            <a:avLst/>
          </a:prstGeom>
        </p:spPr>
        <p:txBody>
          <a:bodyPr wrap="square" lIns="0" tIns="0" rIns="0" bIns="0" rtlCol="0" anchor="t">
            <a:spAutoFit/>
          </a:bodyPr>
          <a:lstStyle/>
          <a:p>
            <a:pPr algn="ctr"/>
            <a:r>
              <a:rPr lang="en-US" sz="5400" b="1" dirty="0">
                <a:solidFill>
                  <a:schemeClr val="accent6"/>
                </a:solidFill>
                <a:latin typeface="Share Tech"/>
              </a:rPr>
              <a:t>Methodology</a:t>
            </a:r>
            <a:endParaRPr lang="en-US" sz="5400" b="1" dirty="0">
              <a:solidFill>
                <a:schemeClr val="accent6"/>
              </a:solidFill>
            </a:endParaRPr>
          </a:p>
        </p:txBody>
      </p:sp>
      <p:grpSp>
        <p:nvGrpSpPr>
          <p:cNvPr id="27" name="Google Shape;9604;p73">
            <a:extLst>
              <a:ext uri="{FF2B5EF4-FFF2-40B4-BE49-F238E27FC236}">
                <a16:creationId xmlns="" xmlns:a16="http://schemas.microsoft.com/office/drawing/2014/main" id="{6402EEB2-93DD-09B9-C0C1-3DB84A8FC46B}"/>
              </a:ext>
            </a:extLst>
          </p:cNvPr>
          <p:cNvGrpSpPr/>
          <p:nvPr/>
        </p:nvGrpSpPr>
        <p:grpSpPr>
          <a:xfrm>
            <a:off x="4038600" y="1694921"/>
            <a:ext cx="10134600" cy="7563379"/>
            <a:chOff x="834100" y="3642869"/>
            <a:chExt cx="1259483" cy="628426"/>
          </a:xfrm>
        </p:grpSpPr>
        <p:sp>
          <p:nvSpPr>
            <p:cNvPr id="28" name="Google Shape;9605;p73">
              <a:extLst>
                <a:ext uri="{FF2B5EF4-FFF2-40B4-BE49-F238E27FC236}">
                  <a16:creationId xmlns="" xmlns:a16="http://schemas.microsoft.com/office/drawing/2014/main" id="{5F42AF87-D98C-A840-7ECA-16311BCB6BDA}"/>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29" name="Google Shape;9606;p73">
              <a:extLst>
                <a:ext uri="{FF2B5EF4-FFF2-40B4-BE49-F238E27FC236}">
                  <a16:creationId xmlns="" xmlns:a16="http://schemas.microsoft.com/office/drawing/2014/main" id="{AF04C92E-ADDE-53CB-4398-E2F1EBFD3E35}"/>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30" name="Google Shape;9607;p73">
              <a:extLst>
                <a:ext uri="{FF2B5EF4-FFF2-40B4-BE49-F238E27FC236}">
                  <a16:creationId xmlns="" xmlns:a16="http://schemas.microsoft.com/office/drawing/2014/main" id="{49D0AC06-9C38-B6DB-FE3D-13794EBB1CD1}"/>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31" name="Google Shape;9608;p73">
              <a:extLst>
                <a:ext uri="{FF2B5EF4-FFF2-40B4-BE49-F238E27FC236}">
                  <a16:creationId xmlns="" xmlns:a16="http://schemas.microsoft.com/office/drawing/2014/main" id="{2F59BFFC-8D0C-2C81-2C66-481A3274F2C1}"/>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32" name="Google Shape;9609;p73">
              <a:extLst>
                <a:ext uri="{FF2B5EF4-FFF2-40B4-BE49-F238E27FC236}">
                  <a16:creationId xmlns="" xmlns:a16="http://schemas.microsoft.com/office/drawing/2014/main" id="{EE72E3AC-0C4E-FE3F-23AB-CA57C13F6547}"/>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33" name="Google Shape;9610;p73">
              <a:extLst>
                <a:ext uri="{FF2B5EF4-FFF2-40B4-BE49-F238E27FC236}">
                  <a16:creationId xmlns="" xmlns:a16="http://schemas.microsoft.com/office/drawing/2014/main" id="{9AFD46A7-EF43-5162-D4FF-77EDD3D36CCC}"/>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34" name="Google Shape;9611;p73">
              <a:extLst>
                <a:ext uri="{FF2B5EF4-FFF2-40B4-BE49-F238E27FC236}">
                  <a16:creationId xmlns="" xmlns:a16="http://schemas.microsoft.com/office/drawing/2014/main" id="{6D871032-F77F-F078-21D4-859D0A512AF9}"/>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35" name="Google Shape;9612;p73">
              <a:extLst>
                <a:ext uri="{FF2B5EF4-FFF2-40B4-BE49-F238E27FC236}">
                  <a16:creationId xmlns="" xmlns:a16="http://schemas.microsoft.com/office/drawing/2014/main" id="{D2E90F8C-942D-D33E-46A6-7D4A3B584CCB}"/>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36" name="Google Shape;9613;p73">
              <a:extLst>
                <a:ext uri="{FF2B5EF4-FFF2-40B4-BE49-F238E27FC236}">
                  <a16:creationId xmlns="" xmlns:a16="http://schemas.microsoft.com/office/drawing/2014/main" id="{6DAFF37C-0A3D-5201-2E90-AC3D31BA11E3}"/>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37" name="Google Shape;9614;p73">
              <a:extLst>
                <a:ext uri="{FF2B5EF4-FFF2-40B4-BE49-F238E27FC236}">
                  <a16:creationId xmlns="" xmlns:a16="http://schemas.microsoft.com/office/drawing/2014/main" id="{12C6DA6A-CB6B-F3C4-7EE9-4739655028C8}"/>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38" name="Google Shape;9615;p73">
              <a:extLst>
                <a:ext uri="{FF2B5EF4-FFF2-40B4-BE49-F238E27FC236}">
                  <a16:creationId xmlns="" xmlns:a16="http://schemas.microsoft.com/office/drawing/2014/main" id="{50796560-25B1-FDF1-38EA-FE189E92CD4F}"/>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39" name="Google Shape;9616;p73">
              <a:extLst>
                <a:ext uri="{FF2B5EF4-FFF2-40B4-BE49-F238E27FC236}">
                  <a16:creationId xmlns="" xmlns:a16="http://schemas.microsoft.com/office/drawing/2014/main" id="{B857E817-CD31-E306-A397-5A42C3E05B9F}"/>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40" name="Google Shape;9617;p73">
              <a:extLst>
                <a:ext uri="{FF2B5EF4-FFF2-40B4-BE49-F238E27FC236}">
                  <a16:creationId xmlns="" xmlns:a16="http://schemas.microsoft.com/office/drawing/2014/main" id="{785DE54E-1A21-06F2-5F9F-0B67CE63CC22}"/>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41" name="Google Shape;9618;p73">
              <a:extLst>
                <a:ext uri="{FF2B5EF4-FFF2-40B4-BE49-F238E27FC236}">
                  <a16:creationId xmlns="" xmlns:a16="http://schemas.microsoft.com/office/drawing/2014/main" id="{C14C2988-111E-C4C7-8861-4759FE6C1874}"/>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42" name="Google Shape;9619;p73">
              <a:extLst>
                <a:ext uri="{FF2B5EF4-FFF2-40B4-BE49-F238E27FC236}">
                  <a16:creationId xmlns="" xmlns:a16="http://schemas.microsoft.com/office/drawing/2014/main" id="{1F1CE56E-42A6-2A59-2B67-C75CE79107FA}"/>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43" name="Google Shape;9620;p73">
              <a:extLst>
                <a:ext uri="{FF2B5EF4-FFF2-40B4-BE49-F238E27FC236}">
                  <a16:creationId xmlns="" xmlns:a16="http://schemas.microsoft.com/office/drawing/2014/main" id="{2FD9B2BB-60B6-7579-1C24-6277A697A9E0}"/>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44" name="Google Shape;9621;p73">
              <a:extLst>
                <a:ext uri="{FF2B5EF4-FFF2-40B4-BE49-F238E27FC236}">
                  <a16:creationId xmlns="" xmlns:a16="http://schemas.microsoft.com/office/drawing/2014/main" id="{89C7ABFB-19B9-3323-C241-EE9849C9F9C7}"/>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45" name="Google Shape;9622;p73">
              <a:extLst>
                <a:ext uri="{FF2B5EF4-FFF2-40B4-BE49-F238E27FC236}">
                  <a16:creationId xmlns="" xmlns:a16="http://schemas.microsoft.com/office/drawing/2014/main" id="{DE1170ED-81B0-FA31-4B5D-F0F26B82BDA7}"/>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46" name="Google Shape;9623;p73">
              <a:extLst>
                <a:ext uri="{FF2B5EF4-FFF2-40B4-BE49-F238E27FC236}">
                  <a16:creationId xmlns="" xmlns:a16="http://schemas.microsoft.com/office/drawing/2014/main" id="{49D06A2A-85BB-E201-F91E-9CFA97587831}"/>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47" name="Google Shape;9624;p73">
              <a:extLst>
                <a:ext uri="{FF2B5EF4-FFF2-40B4-BE49-F238E27FC236}">
                  <a16:creationId xmlns="" xmlns:a16="http://schemas.microsoft.com/office/drawing/2014/main" id="{FCC2DF7E-ADA8-0805-F855-D94EC2941824}"/>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48" name="Google Shape;9625;p73">
              <a:extLst>
                <a:ext uri="{FF2B5EF4-FFF2-40B4-BE49-F238E27FC236}">
                  <a16:creationId xmlns="" xmlns:a16="http://schemas.microsoft.com/office/drawing/2014/main" id="{5A906BCD-D602-7F32-793F-3ECF30062560}"/>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49" name="Google Shape;9626;p73">
              <a:extLst>
                <a:ext uri="{FF2B5EF4-FFF2-40B4-BE49-F238E27FC236}">
                  <a16:creationId xmlns="" xmlns:a16="http://schemas.microsoft.com/office/drawing/2014/main" id="{A1D26C16-03D0-3358-10A0-9909B4039633}"/>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50" name="Google Shape;9627;p73">
              <a:extLst>
                <a:ext uri="{FF2B5EF4-FFF2-40B4-BE49-F238E27FC236}">
                  <a16:creationId xmlns="" xmlns:a16="http://schemas.microsoft.com/office/drawing/2014/main" id="{33C948A9-7413-6192-CD08-04823C427797}"/>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51" name="Google Shape;9628;p73">
              <a:extLst>
                <a:ext uri="{FF2B5EF4-FFF2-40B4-BE49-F238E27FC236}">
                  <a16:creationId xmlns="" xmlns:a16="http://schemas.microsoft.com/office/drawing/2014/main" id="{7F127685-0969-5666-60E9-E0A4E4415BF0}"/>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52" name="Google Shape;9629;p73">
              <a:extLst>
                <a:ext uri="{FF2B5EF4-FFF2-40B4-BE49-F238E27FC236}">
                  <a16:creationId xmlns="" xmlns:a16="http://schemas.microsoft.com/office/drawing/2014/main" id="{C65DE3E5-5748-CEB3-D136-4A3820CB2B89}"/>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grpSp>
          <p:nvGrpSpPr>
            <p:cNvPr id="53" name="Google Shape;9630;p73">
              <a:extLst>
                <a:ext uri="{FF2B5EF4-FFF2-40B4-BE49-F238E27FC236}">
                  <a16:creationId xmlns="" xmlns:a16="http://schemas.microsoft.com/office/drawing/2014/main" id="{79469964-FE90-FC4F-36DB-7BFF60C104C2}"/>
                </a:ext>
              </a:extLst>
            </p:cNvPr>
            <p:cNvGrpSpPr/>
            <p:nvPr/>
          </p:nvGrpSpPr>
          <p:grpSpPr>
            <a:xfrm>
              <a:off x="1360364" y="3847835"/>
              <a:ext cx="208119" cy="224359"/>
              <a:chOff x="1360769" y="3847100"/>
              <a:chExt cx="208119" cy="224359"/>
            </a:xfrm>
          </p:grpSpPr>
          <p:sp>
            <p:nvSpPr>
              <p:cNvPr id="68" name="Google Shape;9631;p73">
                <a:extLst>
                  <a:ext uri="{FF2B5EF4-FFF2-40B4-BE49-F238E27FC236}">
                    <a16:creationId xmlns="" xmlns:a16="http://schemas.microsoft.com/office/drawing/2014/main" id="{9875D6F2-07C0-0DE5-1464-C1B201F75247}"/>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69" name="Google Shape;9632;p73">
                <a:extLst>
                  <a:ext uri="{FF2B5EF4-FFF2-40B4-BE49-F238E27FC236}">
                    <a16:creationId xmlns="" xmlns:a16="http://schemas.microsoft.com/office/drawing/2014/main" id="{D5F3DDA5-9AD8-4065-AA3E-91CE77B430B9}"/>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70" name="Google Shape;9633;p73">
                <a:extLst>
                  <a:ext uri="{FF2B5EF4-FFF2-40B4-BE49-F238E27FC236}">
                    <a16:creationId xmlns="" xmlns:a16="http://schemas.microsoft.com/office/drawing/2014/main" id="{11DAC555-A2E2-F6B4-21A8-744892D5F258}"/>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71" name="Google Shape;9634;p73">
                <a:extLst>
                  <a:ext uri="{FF2B5EF4-FFF2-40B4-BE49-F238E27FC236}">
                    <a16:creationId xmlns="" xmlns:a16="http://schemas.microsoft.com/office/drawing/2014/main" id="{36982A8D-9A2B-0E55-06C7-80BC1D4E8B22}"/>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72" name="Google Shape;9635;p73">
                <a:extLst>
                  <a:ext uri="{FF2B5EF4-FFF2-40B4-BE49-F238E27FC236}">
                    <a16:creationId xmlns="" xmlns:a16="http://schemas.microsoft.com/office/drawing/2014/main" id="{47D592AB-091E-EEF6-18A0-D5DBFB95CB40}"/>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73" name="Google Shape;9636;p73">
                <a:extLst>
                  <a:ext uri="{FF2B5EF4-FFF2-40B4-BE49-F238E27FC236}">
                    <a16:creationId xmlns="" xmlns:a16="http://schemas.microsoft.com/office/drawing/2014/main" id="{41A2D289-FCF3-F980-EF1A-0D2E39436AAB}"/>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74" name="Google Shape;9637;p73">
                <a:extLst>
                  <a:ext uri="{FF2B5EF4-FFF2-40B4-BE49-F238E27FC236}">
                    <a16:creationId xmlns="" xmlns:a16="http://schemas.microsoft.com/office/drawing/2014/main" id="{9CE6B0C5-7CCF-2D38-B794-E1260C80559D}"/>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75" name="Google Shape;9638;p73">
                <a:extLst>
                  <a:ext uri="{FF2B5EF4-FFF2-40B4-BE49-F238E27FC236}">
                    <a16:creationId xmlns="" xmlns:a16="http://schemas.microsoft.com/office/drawing/2014/main" id="{0F0895F8-0A02-9E6A-E998-44E71DFF0BC5}"/>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76" name="Google Shape;9639;p73">
                <a:extLst>
                  <a:ext uri="{FF2B5EF4-FFF2-40B4-BE49-F238E27FC236}">
                    <a16:creationId xmlns="" xmlns:a16="http://schemas.microsoft.com/office/drawing/2014/main" id="{7A426DAE-8A2B-05EB-B240-8E891C2E940D}"/>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77" name="Google Shape;9640;p73">
                <a:extLst>
                  <a:ext uri="{FF2B5EF4-FFF2-40B4-BE49-F238E27FC236}">
                    <a16:creationId xmlns="" xmlns:a16="http://schemas.microsoft.com/office/drawing/2014/main" id="{5EFC1274-845C-6972-6FB4-7376CA75B4FC}"/>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78" name="Google Shape;9641;p73">
                <a:extLst>
                  <a:ext uri="{FF2B5EF4-FFF2-40B4-BE49-F238E27FC236}">
                    <a16:creationId xmlns="" xmlns:a16="http://schemas.microsoft.com/office/drawing/2014/main" id="{67C18D9D-96F4-A10B-FC74-21164EB4750C}"/>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79" name="Google Shape;9642;p73">
                <a:extLst>
                  <a:ext uri="{FF2B5EF4-FFF2-40B4-BE49-F238E27FC236}">
                    <a16:creationId xmlns="" xmlns:a16="http://schemas.microsoft.com/office/drawing/2014/main" id="{C010A4D8-C3B6-ABA6-16D6-F8A65BE47CAF}"/>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80" name="Google Shape;9643;p73">
                <a:extLst>
                  <a:ext uri="{FF2B5EF4-FFF2-40B4-BE49-F238E27FC236}">
                    <a16:creationId xmlns="" xmlns:a16="http://schemas.microsoft.com/office/drawing/2014/main" id="{A3A9BD52-FCDA-436E-1ACC-350FC4E78641}"/>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81" name="Google Shape;9644;p73">
                <a:extLst>
                  <a:ext uri="{FF2B5EF4-FFF2-40B4-BE49-F238E27FC236}">
                    <a16:creationId xmlns="" xmlns:a16="http://schemas.microsoft.com/office/drawing/2014/main" id="{94A4B1C7-7992-0253-FE03-7F1C92D21F5F}"/>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82" name="Google Shape;9645;p73">
                <a:extLst>
                  <a:ext uri="{FF2B5EF4-FFF2-40B4-BE49-F238E27FC236}">
                    <a16:creationId xmlns="" xmlns:a16="http://schemas.microsoft.com/office/drawing/2014/main" id="{98E65BE4-8FE0-76B5-5071-EF1A5AF075B1}"/>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83" name="Google Shape;9646;p73">
                <a:extLst>
                  <a:ext uri="{FF2B5EF4-FFF2-40B4-BE49-F238E27FC236}">
                    <a16:creationId xmlns="" xmlns:a16="http://schemas.microsoft.com/office/drawing/2014/main" id="{5FEBF53E-49E1-FAE5-1C99-0CE84F80246D}"/>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84" name="Google Shape;9647;p73">
                <a:extLst>
                  <a:ext uri="{FF2B5EF4-FFF2-40B4-BE49-F238E27FC236}">
                    <a16:creationId xmlns="" xmlns:a16="http://schemas.microsoft.com/office/drawing/2014/main" id="{52362E11-AF2B-FDBE-83A5-461D5A8F41B1}"/>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85" name="Google Shape;9648;p73">
                <a:extLst>
                  <a:ext uri="{FF2B5EF4-FFF2-40B4-BE49-F238E27FC236}">
                    <a16:creationId xmlns="" xmlns:a16="http://schemas.microsoft.com/office/drawing/2014/main" id="{78B7C0E6-8962-5A0F-F9E6-4F3354847238}"/>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86" name="Google Shape;9649;p73">
                <a:extLst>
                  <a:ext uri="{FF2B5EF4-FFF2-40B4-BE49-F238E27FC236}">
                    <a16:creationId xmlns="" xmlns:a16="http://schemas.microsoft.com/office/drawing/2014/main" id="{1BB3CD3F-AC4C-AE0D-ED26-0FD828EECA7C}"/>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87" name="Google Shape;9650;p73">
                <a:extLst>
                  <a:ext uri="{FF2B5EF4-FFF2-40B4-BE49-F238E27FC236}">
                    <a16:creationId xmlns="" xmlns:a16="http://schemas.microsoft.com/office/drawing/2014/main" id="{B2EEE731-5BD9-6615-6028-DF87148767E9}"/>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grpSp>
        <p:sp>
          <p:nvSpPr>
            <p:cNvPr id="54" name="Google Shape;9651;p73">
              <a:extLst>
                <a:ext uri="{FF2B5EF4-FFF2-40B4-BE49-F238E27FC236}">
                  <a16:creationId xmlns="" xmlns:a16="http://schemas.microsoft.com/office/drawing/2014/main" id="{62DBE130-3397-619E-7960-CB9B06217A5B}"/>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55" name="Google Shape;9652;p73">
              <a:extLst>
                <a:ext uri="{FF2B5EF4-FFF2-40B4-BE49-F238E27FC236}">
                  <a16:creationId xmlns="" xmlns:a16="http://schemas.microsoft.com/office/drawing/2014/main" id="{CF1D5C2B-C33D-3BE9-7094-2AFF93F49A2D}"/>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56" name="Google Shape;9653;p73">
              <a:extLst>
                <a:ext uri="{FF2B5EF4-FFF2-40B4-BE49-F238E27FC236}">
                  <a16:creationId xmlns="" xmlns:a16="http://schemas.microsoft.com/office/drawing/2014/main" id="{E26855C2-076D-C306-F08B-6E3CE094F8FD}"/>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57" name="Google Shape;9654;p73">
              <a:extLst>
                <a:ext uri="{FF2B5EF4-FFF2-40B4-BE49-F238E27FC236}">
                  <a16:creationId xmlns="" xmlns:a16="http://schemas.microsoft.com/office/drawing/2014/main" id="{54089F92-2AB3-1CF2-F80E-7DAFD7F98420}"/>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58" name="Google Shape;9655;p73">
              <a:extLst>
                <a:ext uri="{FF2B5EF4-FFF2-40B4-BE49-F238E27FC236}">
                  <a16:creationId xmlns="" xmlns:a16="http://schemas.microsoft.com/office/drawing/2014/main" id="{6186D199-B5B6-0E03-9342-4E4550E9C100}"/>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59" name="Google Shape;9656;p73">
              <a:extLst>
                <a:ext uri="{FF2B5EF4-FFF2-40B4-BE49-F238E27FC236}">
                  <a16:creationId xmlns="" xmlns:a16="http://schemas.microsoft.com/office/drawing/2014/main" id="{FAD6D196-664D-CEF9-BF43-D967BE36D4BA}"/>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60" name="Google Shape;9657;p73">
              <a:extLst>
                <a:ext uri="{FF2B5EF4-FFF2-40B4-BE49-F238E27FC236}">
                  <a16:creationId xmlns="" xmlns:a16="http://schemas.microsoft.com/office/drawing/2014/main" id="{5E288823-C8CB-5709-C62D-107E639015A2}"/>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61" name="Google Shape;9658;p73">
              <a:extLst>
                <a:ext uri="{FF2B5EF4-FFF2-40B4-BE49-F238E27FC236}">
                  <a16:creationId xmlns="" xmlns:a16="http://schemas.microsoft.com/office/drawing/2014/main" id="{7BC8E4AE-6860-DDF7-F71E-1FF727E12238}"/>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62" name="Google Shape;9659;p73">
              <a:extLst>
                <a:ext uri="{FF2B5EF4-FFF2-40B4-BE49-F238E27FC236}">
                  <a16:creationId xmlns="" xmlns:a16="http://schemas.microsoft.com/office/drawing/2014/main" id="{F4ED44CB-74B0-1F0E-B646-DE40798D958B}"/>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63" name="Google Shape;9660;p73">
              <a:extLst>
                <a:ext uri="{FF2B5EF4-FFF2-40B4-BE49-F238E27FC236}">
                  <a16:creationId xmlns="" xmlns:a16="http://schemas.microsoft.com/office/drawing/2014/main" id="{DD7C2943-3CEF-42A2-91A3-AF7E43F634E4}"/>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64" name="Google Shape;9661;p73">
              <a:extLst>
                <a:ext uri="{FF2B5EF4-FFF2-40B4-BE49-F238E27FC236}">
                  <a16:creationId xmlns="" xmlns:a16="http://schemas.microsoft.com/office/drawing/2014/main" id="{E2A6C07B-160C-6DF9-41E6-3EAE2D169416}"/>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65" name="Google Shape;9662;p73">
              <a:extLst>
                <a:ext uri="{FF2B5EF4-FFF2-40B4-BE49-F238E27FC236}">
                  <a16:creationId xmlns="" xmlns:a16="http://schemas.microsoft.com/office/drawing/2014/main" id="{E75775A6-ACD4-19FC-9CDE-61C47E010C78}"/>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66" name="Google Shape;9663;p73">
              <a:extLst>
                <a:ext uri="{FF2B5EF4-FFF2-40B4-BE49-F238E27FC236}">
                  <a16:creationId xmlns="" xmlns:a16="http://schemas.microsoft.com/office/drawing/2014/main" id="{79858759-8B66-D777-C855-99723866A8EC}"/>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sp>
          <p:nvSpPr>
            <p:cNvPr id="67" name="Google Shape;9664;p73">
              <a:extLst>
                <a:ext uri="{FF2B5EF4-FFF2-40B4-BE49-F238E27FC236}">
                  <a16:creationId xmlns="" xmlns:a16="http://schemas.microsoft.com/office/drawing/2014/main" id="{8FC2017D-4724-6287-3D49-006E24569B84}"/>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1200"/>
            </a:p>
          </p:txBody>
        </p:sp>
      </p:grpSp>
      <p:sp>
        <p:nvSpPr>
          <p:cNvPr id="88" name="TextBox 87">
            <a:extLst>
              <a:ext uri="{FF2B5EF4-FFF2-40B4-BE49-F238E27FC236}">
                <a16:creationId xmlns="" xmlns:a16="http://schemas.microsoft.com/office/drawing/2014/main" id="{A9C2A13E-8DA0-8774-FBFE-3ABE2F8278CE}"/>
              </a:ext>
            </a:extLst>
          </p:cNvPr>
          <p:cNvSpPr txBox="1"/>
          <p:nvPr/>
        </p:nvSpPr>
        <p:spPr>
          <a:xfrm>
            <a:off x="54389" y="1858475"/>
            <a:ext cx="5025644" cy="523220"/>
          </a:xfrm>
          <a:prstGeom prst="rect">
            <a:avLst/>
          </a:prstGeom>
          <a:noFill/>
        </p:spPr>
        <p:txBody>
          <a:bodyPr wrap="square" rtlCol="0">
            <a:spAutoFit/>
          </a:bodyPr>
          <a:lstStyle/>
          <a:p>
            <a:r>
              <a:rPr lang="en-US" sz="2800" b="1" dirty="0">
                <a:solidFill>
                  <a:schemeClr val="bg1"/>
                </a:solidFill>
                <a:latin typeface="Share Tech"/>
              </a:rPr>
              <a:t>Define Project Objectives</a:t>
            </a:r>
          </a:p>
        </p:txBody>
      </p:sp>
      <p:sp>
        <p:nvSpPr>
          <p:cNvPr id="89" name="TextBox 88">
            <a:extLst>
              <a:ext uri="{FF2B5EF4-FFF2-40B4-BE49-F238E27FC236}">
                <a16:creationId xmlns="" xmlns:a16="http://schemas.microsoft.com/office/drawing/2014/main" id="{C98B4559-591F-21D9-0666-D9E0B2182E8F}"/>
              </a:ext>
            </a:extLst>
          </p:cNvPr>
          <p:cNvSpPr txBox="1"/>
          <p:nvPr/>
        </p:nvSpPr>
        <p:spPr>
          <a:xfrm>
            <a:off x="13758401" y="1902267"/>
            <a:ext cx="4425656" cy="1077218"/>
          </a:xfrm>
          <a:prstGeom prst="rect">
            <a:avLst/>
          </a:prstGeom>
          <a:noFill/>
        </p:spPr>
        <p:txBody>
          <a:bodyPr wrap="square" rtlCol="0">
            <a:spAutoFit/>
          </a:bodyPr>
          <a:lstStyle/>
          <a:p>
            <a:r>
              <a:rPr lang="en-US" sz="3200" b="1" dirty="0">
                <a:solidFill>
                  <a:schemeClr val="bg1"/>
                </a:solidFill>
                <a:latin typeface="Share Tech"/>
              </a:rPr>
              <a:t>User Research and Needs Analysis</a:t>
            </a:r>
          </a:p>
        </p:txBody>
      </p:sp>
      <p:sp>
        <p:nvSpPr>
          <p:cNvPr id="90" name="TextBox 89">
            <a:extLst>
              <a:ext uri="{FF2B5EF4-FFF2-40B4-BE49-F238E27FC236}">
                <a16:creationId xmlns="" xmlns:a16="http://schemas.microsoft.com/office/drawing/2014/main" id="{421E5681-1B0E-A357-856C-242EA90279B8}"/>
              </a:ext>
            </a:extLst>
          </p:cNvPr>
          <p:cNvSpPr txBox="1"/>
          <p:nvPr/>
        </p:nvSpPr>
        <p:spPr>
          <a:xfrm>
            <a:off x="304800" y="3960793"/>
            <a:ext cx="3782751" cy="954107"/>
          </a:xfrm>
          <a:prstGeom prst="rect">
            <a:avLst/>
          </a:prstGeom>
          <a:noFill/>
        </p:spPr>
        <p:txBody>
          <a:bodyPr wrap="square" rtlCol="0">
            <a:spAutoFit/>
          </a:bodyPr>
          <a:lstStyle/>
          <a:p>
            <a:r>
              <a:rPr lang="en-US" sz="2800" b="1" dirty="0">
                <a:solidFill>
                  <a:schemeClr val="bg1"/>
                </a:solidFill>
                <a:latin typeface="Share Tech"/>
              </a:rPr>
              <a:t>Select Technology Stack</a:t>
            </a:r>
          </a:p>
        </p:txBody>
      </p:sp>
      <p:sp>
        <p:nvSpPr>
          <p:cNvPr id="91" name="TextBox 90">
            <a:extLst>
              <a:ext uri="{FF2B5EF4-FFF2-40B4-BE49-F238E27FC236}">
                <a16:creationId xmlns="" xmlns:a16="http://schemas.microsoft.com/office/drawing/2014/main" id="{B78D6194-EDAB-46DE-879E-7EAFEA9AFB9C}"/>
              </a:ext>
            </a:extLst>
          </p:cNvPr>
          <p:cNvSpPr txBox="1"/>
          <p:nvPr/>
        </p:nvSpPr>
        <p:spPr>
          <a:xfrm>
            <a:off x="14382508" y="4016665"/>
            <a:ext cx="3753092" cy="584775"/>
          </a:xfrm>
          <a:prstGeom prst="rect">
            <a:avLst/>
          </a:prstGeom>
          <a:noFill/>
        </p:spPr>
        <p:txBody>
          <a:bodyPr wrap="square" rtlCol="0">
            <a:spAutoFit/>
          </a:bodyPr>
          <a:lstStyle/>
          <a:p>
            <a:r>
              <a:rPr lang="en-US" sz="3200" b="1" dirty="0">
                <a:solidFill>
                  <a:schemeClr val="bg1"/>
                </a:solidFill>
                <a:latin typeface="Share Tech"/>
              </a:rPr>
              <a:t>Data Collection</a:t>
            </a:r>
          </a:p>
        </p:txBody>
      </p:sp>
      <p:sp>
        <p:nvSpPr>
          <p:cNvPr id="92" name="TextBox 91">
            <a:extLst>
              <a:ext uri="{FF2B5EF4-FFF2-40B4-BE49-F238E27FC236}">
                <a16:creationId xmlns="" xmlns:a16="http://schemas.microsoft.com/office/drawing/2014/main" id="{0E877561-4A40-1AFF-FCEE-160C3943B1A9}"/>
              </a:ext>
            </a:extLst>
          </p:cNvPr>
          <p:cNvSpPr txBox="1"/>
          <p:nvPr/>
        </p:nvSpPr>
        <p:spPr>
          <a:xfrm>
            <a:off x="140289" y="6286500"/>
            <a:ext cx="4126911" cy="584775"/>
          </a:xfrm>
          <a:prstGeom prst="rect">
            <a:avLst/>
          </a:prstGeom>
          <a:noFill/>
        </p:spPr>
        <p:txBody>
          <a:bodyPr wrap="square" rtlCol="0">
            <a:spAutoFit/>
          </a:bodyPr>
          <a:lstStyle/>
          <a:p>
            <a:r>
              <a:rPr lang="en-US" sz="3200" b="1" dirty="0">
                <a:solidFill>
                  <a:schemeClr val="bg1"/>
                </a:solidFill>
                <a:latin typeface="Share Tech"/>
              </a:rPr>
              <a:t>Data Preprocessing</a:t>
            </a:r>
          </a:p>
        </p:txBody>
      </p:sp>
      <p:sp>
        <p:nvSpPr>
          <p:cNvPr id="93" name="TextBox 92">
            <a:extLst>
              <a:ext uri="{FF2B5EF4-FFF2-40B4-BE49-F238E27FC236}">
                <a16:creationId xmlns="" xmlns:a16="http://schemas.microsoft.com/office/drawing/2014/main" id="{8DFA56E3-DABD-25C6-F66F-D122768C3A36}"/>
              </a:ext>
            </a:extLst>
          </p:cNvPr>
          <p:cNvSpPr txBox="1"/>
          <p:nvPr/>
        </p:nvSpPr>
        <p:spPr>
          <a:xfrm>
            <a:off x="13947184" y="8316439"/>
            <a:ext cx="2856148" cy="584775"/>
          </a:xfrm>
          <a:prstGeom prst="rect">
            <a:avLst/>
          </a:prstGeom>
          <a:noFill/>
        </p:spPr>
        <p:txBody>
          <a:bodyPr wrap="square" rtlCol="0">
            <a:spAutoFit/>
          </a:bodyPr>
          <a:lstStyle/>
          <a:p>
            <a:r>
              <a:rPr lang="en-US" sz="3200" b="1" dirty="0">
                <a:solidFill>
                  <a:schemeClr val="bg1"/>
                </a:solidFill>
                <a:latin typeface="Share Tech"/>
              </a:rPr>
              <a:t>User Testing</a:t>
            </a:r>
          </a:p>
        </p:txBody>
      </p:sp>
      <p:sp>
        <p:nvSpPr>
          <p:cNvPr id="94" name="TextBox 93">
            <a:extLst>
              <a:ext uri="{FF2B5EF4-FFF2-40B4-BE49-F238E27FC236}">
                <a16:creationId xmlns="" xmlns:a16="http://schemas.microsoft.com/office/drawing/2014/main" id="{B40E456E-B87D-87D4-55CE-6FD0841B329F}"/>
              </a:ext>
            </a:extLst>
          </p:cNvPr>
          <p:cNvSpPr txBox="1"/>
          <p:nvPr/>
        </p:nvSpPr>
        <p:spPr>
          <a:xfrm>
            <a:off x="568028" y="8380004"/>
            <a:ext cx="4184343" cy="523220"/>
          </a:xfrm>
          <a:prstGeom prst="rect">
            <a:avLst/>
          </a:prstGeom>
          <a:noFill/>
        </p:spPr>
        <p:txBody>
          <a:bodyPr wrap="square" rtlCol="0">
            <a:spAutoFit/>
          </a:bodyPr>
          <a:lstStyle/>
          <a:p>
            <a:r>
              <a:rPr lang="en-US" sz="2800" b="1" dirty="0">
                <a:solidFill>
                  <a:schemeClr val="bg1"/>
                </a:solidFill>
                <a:latin typeface="Share Tech"/>
              </a:rPr>
              <a:t>Accessibility Design</a:t>
            </a:r>
          </a:p>
        </p:txBody>
      </p:sp>
      <p:sp>
        <p:nvSpPr>
          <p:cNvPr id="95" name="TextBox 94">
            <a:extLst>
              <a:ext uri="{FF2B5EF4-FFF2-40B4-BE49-F238E27FC236}">
                <a16:creationId xmlns="" xmlns:a16="http://schemas.microsoft.com/office/drawing/2014/main" id="{B3E667D3-1488-E461-A318-F3C06F34EA38}"/>
              </a:ext>
            </a:extLst>
          </p:cNvPr>
          <p:cNvSpPr txBox="1"/>
          <p:nvPr/>
        </p:nvSpPr>
        <p:spPr>
          <a:xfrm>
            <a:off x="14020800" y="6276082"/>
            <a:ext cx="3499078" cy="1077218"/>
          </a:xfrm>
          <a:prstGeom prst="rect">
            <a:avLst/>
          </a:prstGeom>
          <a:noFill/>
        </p:spPr>
        <p:txBody>
          <a:bodyPr wrap="square" rtlCol="0">
            <a:spAutoFit/>
          </a:bodyPr>
          <a:lstStyle/>
          <a:p>
            <a:pPr algn="ctr"/>
            <a:r>
              <a:rPr lang="en-US" sz="3200" b="1" dirty="0">
                <a:solidFill>
                  <a:schemeClr val="bg1"/>
                </a:solidFill>
                <a:latin typeface="Share Tech"/>
              </a:rPr>
              <a:t>Model Selection and Training</a:t>
            </a:r>
          </a:p>
        </p:txBody>
      </p:sp>
      <p:grpSp>
        <p:nvGrpSpPr>
          <p:cNvPr id="96" name="Group 95"/>
          <p:cNvGrpSpPr/>
          <p:nvPr/>
        </p:nvGrpSpPr>
        <p:grpSpPr>
          <a:xfrm>
            <a:off x="16535400" y="8858075"/>
            <a:ext cx="1600200" cy="1009825"/>
            <a:chOff x="2287901" y="2378700"/>
            <a:chExt cx="1690455" cy="973796"/>
          </a:xfrm>
        </p:grpSpPr>
        <p:grpSp>
          <p:nvGrpSpPr>
            <p:cNvPr id="97" name="Group 2"/>
            <p:cNvGrpSpPr/>
            <p:nvPr/>
          </p:nvGrpSpPr>
          <p:grpSpPr>
            <a:xfrm>
              <a:off x="2743199" y="2552700"/>
              <a:ext cx="838201" cy="799796"/>
              <a:chOff x="0" y="0"/>
              <a:chExt cx="991873" cy="862860"/>
            </a:xfrm>
          </p:grpSpPr>
          <p:sp>
            <p:nvSpPr>
              <p:cNvPr id="99"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051D40"/>
              </a:solidFill>
              <a:ln w="9525" cap="sq">
                <a:noFill/>
                <a:prstDash val="solid"/>
                <a:miter/>
              </a:ln>
            </p:spPr>
            <p:txBody>
              <a:bodyPr/>
              <a:lstStyle/>
              <a:p>
                <a:endParaRPr lang="en-US" dirty="0"/>
              </a:p>
            </p:txBody>
          </p:sp>
          <p:sp>
            <p:nvSpPr>
              <p:cNvPr id="100"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8" name="TextBox 32"/>
            <p:cNvSpPr txBox="1"/>
            <p:nvPr/>
          </p:nvSpPr>
          <p:spPr>
            <a:xfrm>
              <a:off x="2287901" y="2378700"/>
              <a:ext cx="1690455" cy="845806"/>
            </a:xfrm>
            <a:prstGeom prst="rect">
              <a:avLst/>
            </a:prstGeom>
            <a:ln>
              <a:noFill/>
            </a:ln>
          </p:spPr>
          <p:txBody>
            <a:bodyPr lIns="0" tIns="0" rIns="0" bIns="0" rtlCol="0" anchor="t">
              <a:spAutoFit/>
            </a:bodyPr>
            <a:lstStyle/>
            <a:p>
              <a:pPr algn="ctr">
                <a:lnSpc>
                  <a:spcPts val="7914"/>
                </a:lnSpc>
              </a:pPr>
              <a:r>
                <a:rPr lang="en-US" sz="3200" dirty="0">
                  <a:solidFill>
                    <a:srgbClr val="FFFFFF"/>
                  </a:solidFill>
                  <a:latin typeface="DM Sans Bold"/>
                </a:rPr>
                <a:t>13</a:t>
              </a:r>
              <a:endParaRPr lang="en-US" sz="5735" dirty="0">
                <a:solidFill>
                  <a:srgbClr val="FFFFFF"/>
                </a:solidFill>
                <a:latin typeface="DM Sans Bold"/>
              </a:endParaRPr>
            </a:p>
          </p:txBody>
        </p:sp>
      </p:grpSp>
      <p:sp>
        <p:nvSpPr>
          <p:cNvPr id="101" name="Freeform 9"/>
          <p:cNvSpPr/>
          <p:nvPr/>
        </p:nvSpPr>
        <p:spPr>
          <a:xfrm>
            <a:off x="-674215" y="8267700"/>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02" name="Freeform 26"/>
          <p:cNvSpPr/>
          <p:nvPr/>
        </p:nvSpPr>
        <p:spPr>
          <a:xfrm>
            <a:off x="16572873" y="-114300"/>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dirty="0"/>
          </a:p>
        </p:txBody>
      </p:sp>
      <p:sp>
        <p:nvSpPr>
          <p:cNvPr id="103" name="Freeform 29"/>
          <p:cNvSpPr/>
          <p:nvPr/>
        </p:nvSpPr>
        <p:spPr>
          <a:xfrm>
            <a:off x="-1295400" y="13065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Tree>
    <p:extLst>
      <p:ext uri="{BB962C8B-B14F-4D97-AF65-F5344CB8AC3E}">
        <p14:creationId xmlns:p14="http://schemas.microsoft.com/office/powerpoint/2010/main" val="5070093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fade">
                                      <p:cBhvr>
                                        <p:cTn id="4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P spid="92" grpId="0"/>
      <p:bldP spid="93" grpId="0"/>
      <p:bldP spid="94" grpId="0"/>
      <p:bldP spid="9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96" name="Group 95"/>
          <p:cNvGrpSpPr/>
          <p:nvPr/>
        </p:nvGrpSpPr>
        <p:grpSpPr>
          <a:xfrm>
            <a:off x="16535400" y="8858075"/>
            <a:ext cx="1600200" cy="1009825"/>
            <a:chOff x="2287901" y="2378700"/>
            <a:chExt cx="1690455" cy="973796"/>
          </a:xfrm>
        </p:grpSpPr>
        <p:grpSp>
          <p:nvGrpSpPr>
            <p:cNvPr id="97" name="Group 2"/>
            <p:cNvGrpSpPr/>
            <p:nvPr/>
          </p:nvGrpSpPr>
          <p:grpSpPr>
            <a:xfrm>
              <a:off x="2743199" y="2552700"/>
              <a:ext cx="838201" cy="799796"/>
              <a:chOff x="0" y="0"/>
              <a:chExt cx="991873" cy="862860"/>
            </a:xfrm>
          </p:grpSpPr>
          <p:sp>
            <p:nvSpPr>
              <p:cNvPr id="99"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051D40"/>
              </a:solidFill>
              <a:ln w="9525" cap="sq">
                <a:noFill/>
                <a:prstDash val="solid"/>
                <a:miter/>
              </a:ln>
            </p:spPr>
            <p:txBody>
              <a:bodyPr/>
              <a:lstStyle/>
              <a:p>
                <a:endParaRPr lang="en-US" dirty="0"/>
              </a:p>
            </p:txBody>
          </p:sp>
          <p:sp>
            <p:nvSpPr>
              <p:cNvPr id="100"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8" name="TextBox 32"/>
            <p:cNvSpPr txBox="1"/>
            <p:nvPr/>
          </p:nvSpPr>
          <p:spPr>
            <a:xfrm>
              <a:off x="2287901" y="2378700"/>
              <a:ext cx="1690455" cy="845806"/>
            </a:xfrm>
            <a:prstGeom prst="rect">
              <a:avLst/>
            </a:prstGeom>
            <a:ln>
              <a:noFill/>
            </a:ln>
          </p:spPr>
          <p:txBody>
            <a:bodyPr lIns="0" tIns="0" rIns="0" bIns="0" rtlCol="0" anchor="t">
              <a:spAutoFit/>
            </a:bodyPr>
            <a:lstStyle/>
            <a:p>
              <a:pPr algn="ctr">
                <a:lnSpc>
                  <a:spcPts val="7914"/>
                </a:lnSpc>
              </a:pPr>
              <a:r>
                <a:rPr lang="en-US" sz="3200" dirty="0">
                  <a:solidFill>
                    <a:srgbClr val="FFFFFF"/>
                  </a:solidFill>
                  <a:latin typeface="DM Sans Bold"/>
                </a:rPr>
                <a:t>14</a:t>
              </a:r>
              <a:endParaRPr lang="en-US" sz="5735" dirty="0">
                <a:solidFill>
                  <a:srgbClr val="FFFFFF"/>
                </a:solidFill>
                <a:latin typeface="DM Sans Bold"/>
              </a:endParaRPr>
            </a:p>
          </p:txBody>
        </p:sp>
      </p:grpSp>
      <p:sp>
        <p:nvSpPr>
          <p:cNvPr id="101" name="Freeform 9"/>
          <p:cNvSpPr/>
          <p:nvPr/>
        </p:nvSpPr>
        <p:spPr>
          <a:xfrm>
            <a:off x="-674215" y="8267700"/>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02" name="Freeform 26"/>
          <p:cNvSpPr/>
          <p:nvPr/>
        </p:nvSpPr>
        <p:spPr>
          <a:xfrm>
            <a:off x="16572873" y="-114300"/>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dirty="0"/>
          </a:p>
        </p:txBody>
      </p:sp>
      <p:sp>
        <p:nvSpPr>
          <p:cNvPr id="103" name="Freeform 29"/>
          <p:cNvSpPr/>
          <p:nvPr/>
        </p:nvSpPr>
        <p:spPr>
          <a:xfrm>
            <a:off x="-1295400" y="13065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grpSp>
        <p:nvGrpSpPr>
          <p:cNvPr id="12" name="Group 11"/>
          <p:cNvGrpSpPr/>
          <p:nvPr/>
        </p:nvGrpSpPr>
        <p:grpSpPr>
          <a:xfrm>
            <a:off x="11887200" y="1084533"/>
            <a:ext cx="5079189" cy="8382000"/>
            <a:chOff x="5540560" y="872552"/>
            <a:chExt cx="2473360" cy="3903378"/>
          </a:xfrm>
        </p:grpSpPr>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45772" y="1753896"/>
              <a:ext cx="475488" cy="475488"/>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50806" y="1747206"/>
              <a:ext cx="475488" cy="475488"/>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8672" y="1707654"/>
              <a:ext cx="471600" cy="471600"/>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47716" y="4304330"/>
              <a:ext cx="471600" cy="471600"/>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48672" y="872552"/>
              <a:ext cx="471600" cy="471600"/>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41108" y="1270288"/>
              <a:ext cx="472812" cy="472812"/>
            </a:xfrm>
            <a:prstGeom prst="rect">
              <a:avLst/>
            </a:prstGeom>
          </p:spPr>
        </p:pic>
        <p:pic>
          <p:nvPicPr>
            <p:cNvPr id="19" name="Picture 1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40560" y="1275606"/>
              <a:ext cx="471600" cy="471600"/>
            </a:xfrm>
            <a:prstGeom prst="rect">
              <a:avLst/>
            </a:prstGeom>
          </p:spPr>
        </p:pic>
        <p:sp>
          <p:nvSpPr>
            <p:cNvPr id="20" name="Right Arrow 19"/>
            <p:cNvSpPr/>
            <p:nvPr/>
          </p:nvSpPr>
          <p:spPr>
            <a:xfrm rot="5400000">
              <a:off x="6654033" y="2314750"/>
              <a:ext cx="275266" cy="94718"/>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a:p>
          </p:txBody>
        </p:sp>
        <p:sp>
          <p:nvSpPr>
            <p:cNvPr id="21" name="Quad Arrow 20"/>
            <p:cNvSpPr/>
            <p:nvPr/>
          </p:nvSpPr>
          <p:spPr>
            <a:xfrm>
              <a:off x="6083607" y="1375590"/>
              <a:ext cx="1414999" cy="306297"/>
            </a:xfrm>
            <a:prstGeom prst="quad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a:p>
          </p:txBody>
        </p:sp>
        <p:pic>
          <p:nvPicPr>
            <p:cNvPr id="22" name="Picture 2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55307" y="3426570"/>
              <a:ext cx="471600" cy="471600"/>
            </a:xfrm>
            <a:prstGeom prst="rect">
              <a:avLst/>
            </a:prstGeom>
          </p:spPr>
        </p:pic>
        <p:pic>
          <p:nvPicPr>
            <p:cNvPr id="23" name="Picture 2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555307" y="4299038"/>
              <a:ext cx="471600" cy="471600"/>
            </a:xfrm>
            <a:prstGeom prst="rect">
              <a:avLst/>
            </a:prstGeom>
          </p:spPr>
        </p:pic>
        <p:sp>
          <p:nvSpPr>
            <p:cNvPr id="24" name="Right Arrow 23"/>
            <p:cNvSpPr/>
            <p:nvPr/>
          </p:nvSpPr>
          <p:spPr>
            <a:xfrm rot="5400000">
              <a:off x="6654033" y="3201966"/>
              <a:ext cx="275266" cy="94718"/>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a:p>
          </p:txBody>
        </p:sp>
        <p:sp>
          <p:nvSpPr>
            <p:cNvPr id="25" name="Right Arrow 24"/>
            <p:cNvSpPr/>
            <p:nvPr/>
          </p:nvSpPr>
          <p:spPr>
            <a:xfrm rot="5400000">
              <a:off x="6654033" y="4053891"/>
              <a:ext cx="275266" cy="94718"/>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a:p>
          </p:txBody>
        </p:sp>
        <p:sp>
          <p:nvSpPr>
            <p:cNvPr id="26" name="Right Arrow 25"/>
            <p:cNvSpPr/>
            <p:nvPr/>
          </p:nvSpPr>
          <p:spPr>
            <a:xfrm rot="10800000">
              <a:off x="6245266" y="4492771"/>
              <a:ext cx="275266" cy="94718"/>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a:p>
          </p:txBody>
        </p:sp>
        <p:sp>
          <p:nvSpPr>
            <p:cNvPr id="28" name="Right Arrow 27"/>
            <p:cNvSpPr/>
            <p:nvPr/>
          </p:nvSpPr>
          <p:spPr>
            <a:xfrm rot="10800000">
              <a:off x="6243422" y="1937591"/>
              <a:ext cx="275266" cy="94718"/>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b="1" dirty="0"/>
            </a:p>
          </p:txBody>
        </p:sp>
        <p:sp>
          <p:nvSpPr>
            <p:cNvPr id="29" name="Right Arrow 28"/>
            <p:cNvSpPr/>
            <p:nvPr/>
          </p:nvSpPr>
          <p:spPr>
            <a:xfrm>
              <a:off x="7047906" y="1944281"/>
              <a:ext cx="275266" cy="94718"/>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en-US" b="1" dirty="0"/>
            </a:p>
          </p:txBody>
        </p:sp>
      </p:grpSp>
      <p:pic>
        <p:nvPicPr>
          <p:cNvPr id="30" name="Picture 2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000071" y="4762500"/>
            <a:ext cx="935129" cy="935129"/>
          </a:xfrm>
          <a:prstGeom prst="rect">
            <a:avLst/>
          </a:prstGeom>
        </p:spPr>
      </p:pic>
      <p:sp>
        <p:nvSpPr>
          <p:cNvPr id="4" name="Rectangle 3"/>
          <p:cNvSpPr/>
          <p:nvPr/>
        </p:nvSpPr>
        <p:spPr>
          <a:xfrm>
            <a:off x="369302" y="3040224"/>
            <a:ext cx="8012698" cy="523220"/>
          </a:xfrm>
          <a:prstGeom prst="rect">
            <a:avLst/>
          </a:prstGeom>
        </p:spPr>
        <p:txBody>
          <a:bodyPr wrap="square">
            <a:spAutoFit/>
          </a:bodyPr>
          <a:lstStyle/>
          <a:p>
            <a:pPr algn="just">
              <a:buSzPct val="100000"/>
            </a:pPr>
            <a:r>
              <a:rPr lang="en-US" sz="2800" dirty="0">
                <a:solidFill>
                  <a:schemeClr val="bg1"/>
                </a:solidFill>
                <a:latin typeface="Share Tech" charset="0"/>
              </a:rPr>
              <a:t>1-The user can download the application  easily. </a:t>
            </a:r>
          </a:p>
        </p:txBody>
      </p:sp>
      <p:sp>
        <p:nvSpPr>
          <p:cNvPr id="6" name="Rectangle 5"/>
          <p:cNvSpPr/>
          <p:nvPr/>
        </p:nvSpPr>
        <p:spPr>
          <a:xfrm>
            <a:off x="369302" y="3838155"/>
            <a:ext cx="10374898" cy="1384995"/>
          </a:xfrm>
          <a:prstGeom prst="rect">
            <a:avLst/>
          </a:prstGeom>
        </p:spPr>
        <p:txBody>
          <a:bodyPr wrap="square">
            <a:spAutoFit/>
          </a:bodyPr>
          <a:lstStyle/>
          <a:p>
            <a:pPr algn="just">
              <a:buSzPct val="100000"/>
            </a:pPr>
            <a:r>
              <a:rPr lang="en-US" sz="2800" dirty="0">
                <a:solidFill>
                  <a:schemeClr val="bg1"/>
                </a:solidFill>
                <a:latin typeface="Share Tech" charset="0"/>
              </a:rPr>
              <a:t>2-We can insert the picture that contain currency in the application by taking photo by phone or insert it from his gallery</a:t>
            </a:r>
          </a:p>
          <a:p>
            <a:pPr algn="just">
              <a:buSzPct val="100000"/>
            </a:pPr>
            <a:endParaRPr lang="en-US" sz="2800" dirty="0">
              <a:solidFill>
                <a:schemeClr val="bg1"/>
              </a:solidFill>
              <a:latin typeface="Share Tech" charset="0"/>
            </a:endParaRPr>
          </a:p>
        </p:txBody>
      </p:sp>
      <p:sp>
        <p:nvSpPr>
          <p:cNvPr id="34" name="Rectangle 33"/>
          <p:cNvSpPr/>
          <p:nvPr/>
        </p:nvSpPr>
        <p:spPr>
          <a:xfrm>
            <a:off x="445502" y="5382280"/>
            <a:ext cx="8012698" cy="954107"/>
          </a:xfrm>
          <a:prstGeom prst="rect">
            <a:avLst/>
          </a:prstGeom>
        </p:spPr>
        <p:txBody>
          <a:bodyPr wrap="square">
            <a:spAutoFit/>
          </a:bodyPr>
          <a:lstStyle/>
          <a:p>
            <a:pPr algn="just">
              <a:buSzPct val="100000"/>
            </a:pPr>
            <a:r>
              <a:rPr lang="en-US" sz="2800" dirty="0">
                <a:solidFill>
                  <a:schemeClr val="bg1"/>
                </a:solidFill>
                <a:latin typeface="Share Tech" charset="0"/>
              </a:rPr>
              <a:t>3-The application will extract the currency from the selected  picture.</a:t>
            </a:r>
          </a:p>
        </p:txBody>
      </p:sp>
    </p:spTree>
    <p:extLst>
      <p:ext uri="{BB962C8B-B14F-4D97-AF65-F5344CB8AC3E}">
        <p14:creationId xmlns:p14="http://schemas.microsoft.com/office/powerpoint/2010/main" val="472674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3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85000">
              <a:srgbClr val="051D40"/>
            </a:gs>
            <a:gs pos="0">
              <a:srgbClr val="5527F5">
                <a:alpha val="100000"/>
              </a:srgbClr>
            </a:gs>
            <a:gs pos="49000">
              <a:srgbClr val="051755"/>
            </a:gs>
            <a:gs pos="13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28600" y="2367543"/>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2">
              <a:extLst>
                <a:ext uri="{BEBA8EAE-BF5A-486C-A8C5-ECC9F3942E4B}">
                  <a14:imgProps xmlns:a14="http://schemas.microsoft.com/office/drawing/2010/main">
                    <a14:imgLayer r:embed="rId3">
                      <a14:imgEffect>
                        <a14:colorTemperature colorTemp="1815"/>
                      </a14:imgEffect>
                      <a14:imgEffect>
                        <a14:saturation sat="79000"/>
                      </a14:imgEffect>
                    </a14:imgLayer>
                  </a14:imgProps>
                </a:ext>
              </a:extLst>
            </a:blip>
            <a:stretch>
              <a:fillRect/>
            </a:stretch>
          </a:blipFill>
        </p:spPr>
        <p:txBody>
          <a:bodyPr/>
          <a:lstStyle/>
          <a:p>
            <a:endParaRPr lang="en-US"/>
          </a:p>
        </p:txBody>
      </p:sp>
      <p:graphicFrame>
        <p:nvGraphicFramePr>
          <p:cNvPr id="4" name="Table 4"/>
          <p:cNvGraphicFramePr>
            <a:graphicFrameLocks noGrp="1"/>
          </p:cNvGraphicFramePr>
          <p:nvPr>
            <p:extLst>
              <p:ext uri="{D42A27DB-BD31-4B8C-83A1-F6EECF244321}">
                <p14:modId xmlns:p14="http://schemas.microsoft.com/office/powerpoint/2010/main" val="142395451"/>
              </p:ext>
            </p:extLst>
          </p:nvPr>
        </p:nvGraphicFramePr>
        <p:xfrm>
          <a:off x="7467600" y="5524500"/>
          <a:ext cx="10210798" cy="3124199"/>
        </p:xfrm>
        <a:graphic>
          <a:graphicData uri="http://schemas.openxmlformats.org/drawingml/2006/table">
            <a:tbl>
              <a:tblPr/>
              <a:tblGrid>
                <a:gridCol w="3015854">
                  <a:extLst>
                    <a:ext uri="{9D8B030D-6E8A-4147-A177-3AD203B41FA5}">
                      <a16:colId xmlns="" xmlns:a16="http://schemas.microsoft.com/office/drawing/2014/main" val="20000"/>
                    </a:ext>
                  </a:extLst>
                </a:gridCol>
                <a:gridCol w="1798736">
                  <a:extLst>
                    <a:ext uri="{9D8B030D-6E8A-4147-A177-3AD203B41FA5}">
                      <a16:colId xmlns="" xmlns:a16="http://schemas.microsoft.com/office/drawing/2014/main" val="20001"/>
                    </a:ext>
                  </a:extLst>
                </a:gridCol>
                <a:gridCol w="1433810">
                  <a:extLst>
                    <a:ext uri="{9D8B030D-6E8A-4147-A177-3AD203B41FA5}">
                      <a16:colId xmlns="" xmlns:a16="http://schemas.microsoft.com/office/drawing/2014/main" val="20002"/>
                    </a:ext>
                  </a:extLst>
                </a:gridCol>
                <a:gridCol w="1752600">
                  <a:extLst>
                    <a:ext uri="{9D8B030D-6E8A-4147-A177-3AD203B41FA5}">
                      <a16:colId xmlns="" xmlns:a16="http://schemas.microsoft.com/office/drawing/2014/main" val="20003"/>
                    </a:ext>
                  </a:extLst>
                </a:gridCol>
                <a:gridCol w="2209798">
                  <a:extLst>
                    <a:ext uri="{9D8B030D-6E8A-4147-A177-3AD203B41FA5}">
                      <a16:colId xmlns="" xmlns:a16="http://schemas.microsoft.com/office/drawing/2014/main" val="20004"/>
                    </a:ext>
                  </a:extLst>
                </a:gridCol>
              </a:tblGrid>
              <a:tr h="1536491">
                <a:tc>
                  <a:txBody>
                    <a:bodyPr/>
                    <a:lstStyle/>
                    <a:p>
                      <a:pPr algn="l">
                        <a:lnSpc>
                          <a:spcPts val="2222"/>
                        </a:lnSpc>
                        <a:defRPr/>
                      </a:pPr>
                      <a:r>
                        <a:rPr lang="en-US" sz="2000" b="1" dirty="0">
                          <a:solidFill>
                            <a:srgbClr val="FFFFFF"/>
                          </a:solidFill>
                          <a:latin typeface="DM Sans"/>
                        </a:rPr>
                        <a:t>Model architecture</a:t>
                      </a:r>
                      <a:endParaRPr lang="en-US" sz="1600" b="1" dirty="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22"/>
                        </a:lnSpc>
                        <a:defRPr/>
                      </a:pPr>
                      <a:r>
                        <a:rPr lang="en-US" sz="1800" b="1" dirty="0">
                          <a:solidFill>
                            <a:srgbClr val="FFFFFF"/>
                          </a:solidFill>
                          <a:latin typeface="DM Sans"/>
                        </a:rPr>
                        <a:t>  Test Accuracy  </a:t>
                      </a:r>
                      <a:endParaRPr lang="en-US" sz="1400" b="1" dirty="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22"/>
                        </a:lnSpc>
                      </a:pPr>
                      <a:r>
                        <a:rPr lang="en-US" sz="1800" b="1" dirty="0">
                          <a:solidFill>
                            <a:srgbClr val="FFFFFF"/>
                          </a:solidFill>
                          <a:latin typeface="DM Sans"/>
                        </a:rPr>
                        <a:t>Model Size </a:t>
                      </a:r>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rtl="0">
                        <a:lnSpc>
                          <a:spcPct val="107000"/>
                        </a:lnSpc>
                        <a:spcAft>
                          <a:spcPts val="0"/>
                        </a:spcAft>
                      </a:pPr>
                      <a:r>
                        <a:rPr lang="en-US" sz="1800" b="1" kern="1200" dirty="0">
                          <a:solidFill>
                            <a:srgbClr val="FFFFFF"/>
                          </a:solidFill>
                          <a:latin typeface="DM Sans"/>
                          <a:ea typeface="+mn-ea"/>
                          <a:cs typeface="+mn-cs"/>
                        </a:rPr>
                        <a:t>Data set size</a:t>
                      </a:r>
                    </a:p>
                  </a:txBody>
                  <a:tcPr marL="68580" marR="6858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marL="0" marR="0" indent="0" algn="l" defTabSz="914400" rtl="0" eaLnBrk="1" fontAlgn="auto" latinLnBrk="0" hangingPunct="1">
                        <a:lnSpc>
                          <a:spcPts val="2222"/>
                        </a:lnSpc>
                        <a:spcBef>
                          <a:spcPts val="0"/>
                        </a:spcBef>
                        <a:spcAft>
                          <a:spcPts val="0"/>
                        </a:spcAft>
                        <a:buClrTx/>
                        <a:buSzTx/>
                        <a:buFontTx/>
                        <a:buNone/>
                        <a:tabLst/>
                        <a:defRPr/>
                      </a:pPr>
                      <a:endParaRPr lang="en-US" sz="1800" b="1" kern="1200" dirty="0">
                        <a:solidFill>
                          <a:srgbClr val="FFFFFF"/>
                        </a:solidFill>
                        <a:latin typeface="DM Sans"/>
                        <a:ea typeface="+mn-ea"/>
                        <a:cs typeface="+mn-cs"/>
                      </a:endParaRPr>
                    </a:p>
                    <a:p>
                      <a:pPr marL="0" marR="0" indent="0" algn="ctr" defTabSz="914400" rtl="0" eaLnBrk="1" fontAlgn="auto" latinLnBrk="0" hangingPunct="1">
                        <a:lnSpc>
                          <a:spcPts val="2222"/>
                        </a:lnSpc>
                        <a:spcBef>
                          <a:spcPts val="0"/>
                        </a:spcBef>
                        <a:spcAft>
                          <a:spcPts val="0"/>
                        </a:spcAft>
                        <a:buClrTx/>
                        <a:buSzTx/>
                        <a:buFontTx/>
                        <a:buNone/>
                        <a:tabLst/>
                        <a:defRPr/>
                      </a:pPr>
                      <a:r>
                        <a:rPr lang="en-US" sz="1800" b="1" kern="1200" dirty="0">
                          <a:solidFill>
                            <a:srgbClr val="FFFFFF"/>
                          </a:solidFill>
                          <a:latin typeface="DM Sans"/>
                          <a:ea typeface="+mn-ea"/>
                          <a:cs typeface="+mn-cs"/>
                        </a:rPr>
                        <a:t>Number of classes</a:t>
                      </a:r>
                    </a:p>
                    <a:p>
                      <a:pPr>
                        <a:lnSpc>
                          <a:spcPts val="2222"/>
                        </a:lnSpc>
                      </a:pPr>
                      <a:endParaRPr lang="en-US" sz="1800" b="1" dirty="0">
                        <a:solidFill>
                          <a:srgbClr val="FFFFFF"/>
                        </a:solidFill>
                        <a:latin typeface="DM Sans"/>
                      </a:endParaRPr>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0"/>
                  </a:ext>
                </a:extLst>
              </a:tr>
              <a:tr h="793854">
                <a:tc>
                  <a:txBody>
                    <a:bodyPr/>
                    <a:lstStyle/>
                    <a:p>
                      <a:pPr algn="l">
                        <a:lnSpc>
                          <a:spcPts val="2222"/>
                        </a:lnSpc>
                        <a:defRPr/>
                      </a:pPr>
                      <a:r>
                        <a:rPr lang="en-US" sz="2000" b="1" dirty="0">
                          <a:solidFill>
                            <a:srgbClr val="FFFFFF"/>
                          </a:solidFill>
                          <a:latin typeface="DM Sans"/>
                        </a:rPr>
                        <a:t> MobileNet_V2</a:t>
                      </a:r>
                      <a:endParaRPr lang="en-US" sz="1600" b="1" dirty="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22"/>
                        </a:lnSpc>
                        <a:defRPr/>
                      </a:pPr>
                      <a:r>
                        <a:rPr lang="en-US" sz="1587" dirty="0">
                          <a:solidFill>
                            <a:srgbClr val="FFFFFF"/>
                          </a:solidFill>
                          <a:latin typeface="DM Sans"/>
                        </a:rPr>
                        <a:t>  85.4%</a:t>
                      </a:r>
                      <a:endParaRPr lang="en-US" sz="1100" dirty="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22"/>
                        </a:lnSpc>
                        <a:defRPr/>
                      </a:pPr>
                      <a:r>
                        <a:rPr lang="en-US" sz="1587" dirty="0">
                          <a:solidFill>
                            <a:srgbClr val="FFFFFF"/>
                          </a:solidFill>
                          <a:latin typeface="DM Sans"/>
                        </a:rPr>
                        <a:t> 8.9MB  </a:t>
                      </a:r>
                      <a:endParaRPr lang="en-US" sz="1100" dirty="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22"/>
                        </a:lnSpc>
                        <a:defRPr/>
                      </a:pPr>
                      <a:r>
                        <a:rPr lang="en-US" sz="1587" dirty="0">
                          <a:solidFill>
                            <a:srgbClr val="FFFFFF"/>
                          </a:solidFill>
                          <a:latin typeface="DM Sans"/>
                        </a:rPr>
                        <a:t>8000  </a:t>
                      </a:r>
                      <a:endParaRPr lang="en-US" sz="1100" dirty="0"/>
                    </a:p>
                  </a:txBody>
                  <a:tcPr marL="68580" marR="68580" marT="0" marB="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22"/>
                        </a:lnSpc>
                        <a:defRPr/>
                      </a:pPr>
                      <a:r>
                        <a:rPr lang="en-US" sz="1600" kern="1200" dirty="0">
                          <a:solidFill>
                            <a:srgbClr val="FFFFFF"/>
                          </a:solidFill>
                          <a:latin typeface="DM Sans"/>
                          <a:ea typeface="+mn-ea"/>
                          <a:cs typeface="+mn-cs"/>
                        </a:rPr>
                        <a:t>8</a:t>
                      </a:r>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1"/>
                  </a:ext>
                </a:extLst>
              </a:tr>
              <a:tr h="793854">
                <a:tc>
                  <a:txBody>
                    <a:bodyPr/>
                    <a:lstStyle/>
                    <a:p>
                      <a:pPr algn="l">
                        <a:lnSpc>
                          <a:spcPts val="2222"/>
                        </a:lnSpc>
                        <a:defRPr/>
                      </a:pPr>
                      <a:r>
                        <a:rPr lang="en-US" sz="2000" b="1" dirty="0">
                          <a:solidFill>
                            <a:srgbClr val="FFFFFF"/>
                          </a:solidFill>
                          <a:latin typeface="DM Sans"/>
                        </a:rPr>
                        <a:t> EfficientNet_Lite2 </a:t>
                      </a:r>
                      <a:endParaRPr lang="en-US" sz="1600" b="1" dirty="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22"/>
                        </a:lnSpc>
                        <a:defRPr/>
                      </a:pPr>
                      <a:r>
                        <a:rPr lang="en-US" sz="1587" dirty="0">
                          <a:solidFill>
                            <a:srgbClr val="FFFFFF"/>
                          </a:solidFill>
                          <a:latin typeface="DM Sans"/>
                        </a:rPr>
                        <a:t> 91.5%  </a:t>
                      </a:r>
                      <a:endParaRPr lang="en-US" sz="1100" dirty="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l">
                        <a:lnSpc>
                          <a:spcPts val="2222"/>
                        </a:lnSpc>
                        <a:defRPr/>
                      </a:pPr>
                      <a:r>
                        <a:rPr lang="en-US" sz="1587" dirty="0">
                          <a:solidFill>
                            <a:srgbClr val="FFFFFF"/>
                          </a:solidFill>
                          <a:latin typeface="DM Sans"/>
                        </a:rPr>
                        <a:t> 18.2MB </a:t>
                      </a:r>
                      <a:endParaRPr lang="en-US" sz="1100" dirty="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22"/>
                        </a:lnSpc>
                        <a:defRPr/>
                      </a:pPr>
                      <a:r>
                        <a:rPr lang="en-US" sz="1587" kern="1200" dirty="0">
                          <a:solidFill>
                            <a:srgbClr val="FFFFFF"/>
                          </a:solidFill>
                          <a:latin typeface="DM Sans"/>
                          <a:ea typeface="+mn-ea"/>
                          <a:cs typeface="+mn-cs"/>
                        </a:rPr>
                        <a:t>8000</a:t>
                      </a:r>
                      <a:r>
                        <a:rPr lang="en-US" sz="1100" dirty="0">
                          <a:solidFill>
                            <a:srgbClr val="FFFFFF"/>
                          </a:solidFill>
                          <a:latin typeface="DM Sans"/>
                        </a:rPr>
                        <a:t> </a:t>
                      </a:r>
                      <a:endParaRPr lang="en-US" sz="1100" dirty="0"/>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222"/>
                        </a:lnSpc>
                        <a:defRPr/>
                      </a:pPr>
                      <a:r>
                        <a:rPr lang="en-US" sz="1600" kern="1200" dirty="0">
                          <a:solidFill>
                            <a:srgbClr val="FFFFFF"/>
                          </a:solidFill>
                          <a:latin typeface="DM Sans"/>
                          <a:ea typeface="+mn-ea"/>
                          <a:cs typeface="+mn-cs"/>
                        </a:rPr>
                        <a:t>8</a:t>
                      </a:r>
                    </a:p>
                  </a:txBody>
                  <a:tcPr marL="133350" marR="133350" marT="133350" marB="13335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 xmlns:a16="http://schemas.microsoft.com/office/drawing/2014/main" val="10003"/>
                  </a:ext>
                </a:extLst>
              </a:tr>
            </a:tbl>
          </a:graphicData>
        </a:graphic>
      </p:graphicFrame>
      <p:sp>
        <p:nvSpPr>
          <p:cNvPr id="5" name="TextBox 5"/>
          <p:cNvSpPr txBox="1"/>
          <p:nvPr/>
        </p:nvSpPr>
        <p:spPr>
          <a:xfrm>
            <a:off x="5148635" y="1768530"/>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tx2">
                    <a:lumMod val="60000"/>
                    <a:lumOff val="40000"/>
                  </a:schemeClr>
                </a:solidFill>
                <a:latin typeface="Computer Says No"/>
              </a:rPr>
              <a:t>DEEP LEARNING</a:t>
            </a:r>
          </a:p>
        </p:txBody>
      </p:sp>
      <p:sp>
        <p:nvSpPr>
          <p:cNvPr id="6" name="TextBox 6"/>
          <p:cNvSpPr txBox="1"/>
          <p:nvPr/>
        </p:nvSpPr>
        <p:spPr>
          <a:xfrm>
            <a:off x="7482469" y="3603484"/>
            <a:ext cx="8920751" cy="1785659"/>
          </a:xfrm>
          <a:prstGeom prst="rect">
            <a:avLst/>
          </a:prstGeom>
        </p:spPr>
        <p:txBody>
          <a:bodyPr lIns="0" tIns="0" rIns="0" bIns="0" rtlCol="0" anchor="t">
            <a:spAutoFit/>
          </a:bodyPr>
          <a:lstStyle/>
          <a:p>
            <a:pPr>
              <a:lnSpc>
                <a:spcPts val="4781"/>
              </a:lnSpc>
            </a:pPr>
            <a:r>
              <a:rPr lang="en-US" sz="2951" dirty="0">
                <a:solidFill>
                  <a:srgbClr val="FFFFFF"/>
                </a:solidFill>
                <a:latin typeface="Poppins Light"/>
              </a:rPr>
              <a:t>•We use pre-trained </a:t>
            </a:r>
            <a:r>
              <a:rPr lang="en-US" sz="2951" dirty="0">
                <a:solidFill>
                  <a:srgbClr val="F1945B"/>
                </a:solidFill>
                <a:latin typeface="Poppins Light"/>
              </a:rPr>
              <a:t>EfficientNet_Lite2</a:t>
            </a:r>
            <a:r>
              <a:rPr lang="en-US" sz="2951" dirty="0">
                <a:solidFill>
                  <a:srgbClr val="FFFFFF"/>
                </a:solidFill>
                <a:latin typeface="Poppins Light"/>
              </a:rPr>
              <a:t> model.</a:t>
            </a:r>
          </a:p>
          <a:p>
            <a:pPr>
              <a:lnSpc>
                <a:spcPts val="4781"/>
              </a:lnSpc>
            </a:pPr>
            <a:endParaRPr lang="en-US" sz="2951" dirty="0">
              <a:solidFill>
                <a:srgbClr val="FFFFFF"/>
              </a:solidFill>
              <a:latin typeface="Poppins Light"/>
            </a:endParaRPr>
          </a:p>
          <a:p>
            <a:pPr>
              <a:lnSpc>
                <a:spcPts val="4781"/>
              </a:lnSpc>
            </a:pPr>
            <a:r>
              <a:rPr lang="en-US" sz="2951" dirty="0">
                <a:solidFill>
                  <a:srgbClr val="F1945B"/>
                </a:solidFill>
                <a:latin typeface="Canva Sans Bold"/>
              </a:rPr>
              <a:t>comparison : </a:t>
            </a:r>
          </a:p>
        </p:txBody>
      </p:sp>
      <p:grpSp>
        <p:nvGrpSpPr>
          <p:cNvPr id="8" name="Group 7"/>
          <p:cNvGrpSpPr/>
          <p:nvPr/>
        </p:nvGrpSpPr>
        <p:grpSpPr>
          <a:xfrm>
            <a:off x="17068800" y="9239075"/>
            <a:ext cx="1600200" cy="1009825"/>
            <a:chOff x="2287901" y="2378700"/>
            <a:chExt cx="1690455" cy="973796"/>
          </a:xfrm>
        </p:grpSpPr>
        <p:grpSp>
          <p:nvGrpSpPr>
            <p:cNvPr id="9" name="Group 2"/>
            <p:cNvGrpSpPr/>
            <p:nvPr/>
          </p:nvGrpSpPr>
          <p:grpSpPr>
            <a:xfrm>
              <a:off x="2743199" y="2552700"/>
              <a:ext cx="838201" cy="799796"/>
              <a:chOff x="0" y="0"/>
              <a:chExt cx="991873" cy="862860"/>
            </a:xfrm>
          </p:grpSpPr>
          <p:sp>
            <p:nvSpPr>
              <p:cNvPr id="11"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051D40"/>
              </a:solidFill>
              <a:ln w="9525" cap="sq">
                <a:noFill/>
                <a:prstDash val="solid"/>
                <a:miter/>
              </a:ln>
            </p:spPr>
            <p:txBody>
              <a:bodyPr/>
              <a:lstStyle/>
              <a:p>
                <a:endParaRPr lang="en-US"/>
              </a:p>
            </p:txBody>
          </p:sp>
          <p:sp>
            <p:nvSpPr>
              <p:cNvPr id="12" name="TextBox 4"/>
              <p:cNvSpPr txBox="1"/>
              <p:nvPr/>
            </p:nvSpPr>
            <p:spPr>
              <a:xfrm>
                <a:off x="0" y="-38100"/>
                <a:ext cx="991873" cy="900960"/>
              </a:xfrm>
              <a:prstGeom prst="rect">
                <a:avLst/>
              </a:prstGeom>
              <a:ln>
                <a:noFill/>
              </a:ln>
            </p:spPr>
            <p:txBody>
              <a:bodyPr lIns="50800" tIns="50800" rIns="50800" bIns="50800" rtlCol="0" anchor="ctr"/>
              <a:lstStyle/>
              <a:p>
                <a:pPr algn="ctr">
                  <a:lnSpc>
                    <a:spcPts val="3483"/>
                  </a:lnSpc>
                </a:pPr>
                <a:endParaRPr/>
              </a:p>
            </p:txBody>
          </p:sp>
        </p:grpSp>
        <p:sp>
          <p:nvSpPr>
            <p:cNvPr id="10" name="TextBox 32"/>
            <p:cNvSpPr txBox="1"/>
            <p:nvPr/>
          </p:nvSpPr>
          <p:spPr>
            <a:xfrm>
              <a:off x="2287901" y="2378700"/>
              <a:ext cx="1690455" cy="845806"/>
            </a:xfrm>
            <a:prstGeom prst="rect">
              <a:avLst/>
            </a:prstGeom>
            <a:ln>
              <a:noFill/>
            </a:ln>
          </p:spPr>
          <p:txBody>
            <a:bodyPr lIns="0" tIns="0" rIns="0" bIns="0" rtlCol="0" anchor="t">
              <a:spAutoFit/>
            </a:bodyPr>
            <a:lstStyle/>
            <a:p>
              <a:pPr algn="ctr">
                <a:lnSpc>
                  <a:spcPts val="7914"/>
                </a:lnSpc>
              </a:pPr>
              <a:r>
                <a:rPr lang="en-US" sz="3200" dirty="0">
                  <a:solidFill>
                    <a:srgbClr val="FFFFFF"/>
                  </a:solidFill>
                  <a:latin typeface="DM Sans Bold"/>
                </a:rPr>
                <a:t>15</a:t>
              </a:r>
              <a:endParaRPr lang="en-US" sz="5735" dirty="0">
                <a:solidFill>
                  <a:srgbClr val="FFFFFF"/>
                </a:solidFill>
                <a:latin typeface="DM Sans Bold"/>
              </a:endParaRPr>
            </a:p>
          </p:txBody>
        </p:sp>
      </p:grpSp>
      <p:sp>
        <p:nvSpPr>
          <p:cNvPr id="1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4"/>
            <a:stretch>
              <a:fillRect/>
            </a:stretch>
          </a:blipFill>
        </p:spPr>
        <p:txBody>
          <a:bodyPr/>
          <a:lstStyle/>
          <a:p>
            <a:endParaRPr lang="en-US"/>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844EEA">
                <a:alpha val="100000"/>
              </a:srgbClr>
            </a:gs>
            <a:gs pos="12000">
              <a:srgbClr val="051D40"/>
            </a:gs>
            <a:gs pos="100000">
              <a:srgbClr val="04106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Freeform 3"/>
          <p:cNvSpPr/>
          <p:nvPr/>
        </p:nvSpPr>
        <p:spPr>
          <a:xfrm>
            <a:off x="14135996" y="-2163135"/>
            <a:ext cx="6613789" cy="5640759"/>
          </a:xfrm>
          <a:custGeom>
            <a:avLst/>
            <a:gdLst/>
            <a:ahLst/>
            <a:cxnLst/>
            <a:rect l="l" t="t" r="r" b="b"/>
            <a:pathLst>
              <a:path w="6613789" h="5640759">
                <a:moveTo>
                  <a:pt x="0" y="0"/>
                </a:moveTo>
                <a:lnTo>
                  <a:pt x="6613790" y="0"/>
                </a:lnTo>
                <a:lnTo>
                  <a:pt x="6613790" y="5640759"/>
                </a:lnTo>
                <a:lnTo>
                  <a:pt x="0" y="5640759"/>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148635" y="1768530"/>
            <a:ext cx="8512282" cy="1051570"/>
          </a:xfrm>
          <a:prstGeom prst="rect">
            <a:avLst/>
          </a:prstGeom>
        </p:spPr>
        <p:txBody>
          <a:bodyPr lIns="0" tIns="0" rIns="0" bIns="0" rtlCol="0" anchor="t">
            <a:spAutoFit/>
          </a:bodyPr>
          <a:lstStyle/>
          <a:p>
            <a:pPr marL="0" lvl="0" indent="0" algn="just">
              <a:lnSpc>
                <a:spcPts val="8235"/>
              </a:lnSpc>
              <a:spcBef>
                <a:spcPct val="0"/>
              </a:spcBef>
            </a:pPr>
            <a:r>
              <a:rPr lang="en-US" sz="11438" dirty="0">
                <a:solidFill>
                  <a:schemeClr val="tx2">
                    <a:lumMod val="60000"/>
                    <a:lumOff val="40000"/>
                  </a:schemeClr>
                </a:solidFill>
                <a:latin typeface="Computer Says No"/>
              </a:rPr>
              <a:t>DEEP LEARNING</a:t>
            </a:r>
          </a:p>
        </p:txBody>
      </p:sp>
      <p:sp>
        <p:nvSpPr>
          <p:cNvPr id="5" name="TextBox 5"/>
          <p:cNvSpPr txBox="1"/>
          <p:nvPr/>
        </p:nvSpPr>
        <p:spPr>
          <a:xfrm>
            <a:off x="7772214" y="3353799"/>
            <a:ext cx="8105145" cy="6431953"/>
          </a:xfrm>
          <a:prstGeom prst="rect">
            <a:avLst/>
          </a:prstGeom>
        </p:spPr>
        <p:txBody>
          <a:bodyPr lIns="0" tIns="0" rIns="0" bIns="0" rtlCol="0" anchor="t">
            <a:spAutoFit/>
          </a:bodyPr>
          <a:lstStyle/>
          <a:p>
            <a:pPr>
              <a:lnSpc>
                <a:spcPts val="3971"/>
              </a:lnSpc>
            </a:pPr>
            <a:r>
              <a:rPr lang="en-US" sz="2451" dirty="0">
                <a:solidFill>
                  <a:srgbClr val="FFFFFF"/>
                </a:solidFill>
                <a:latin typeface="Poppins Light"/>
              </a:rPr>
              <a:t>EfficientNet uses a technique called compound coefficient to scale up models in a simple but effective manner. Instead of randomly scaling up width, depth or resolution, compound scaling uniformly scales each dimension with a certain fixed set of scaling coefficients. Using the scaling method and AutoML, the authors of efficient developed seven models of various dimensions, which surpassed the state-of-the-art accuracy of most convolutional neural networks, and with much better efficiency.</a:t>
            </a:r>
          </a:p>
          <a:p>
            <a:pPr>
              <a:lnSpc>
                <a:spcPts val="3971"/>
              </a:lnSpc>
            </a:pPr>
            <a:r>
              <a:rPr lang="en-US" sz="2451" dirty="0">
                <a:solidFill>
                  <a:srgbClr val="FFFFFF"/>
                </a:solidFill>
                <a:latin typeface="Poppins Light"/>
              </a:rPr>
              <a:t>nunc sit amet augue. Quisque ante magna, varius et vehicula congue, viverra eu nulla.</a:t>
            </a:r>
          </a:p>
        </p:txBody>
      </p:sp>
      <p:grpSp>
        <p:nvGrpSpPr>
          <p:cNvPr id="7" name="Group 6"/>
          <p:cNvGrpSpPr/>
          <p:nvPr/>
        </p:nvGrpSpPr>
        <p:grpSpPr>
          <a:xfrm>
            <a:off x="16840200" y="9162875"/>
            <a:ext cx="1600200" cy="1009825"/>
            <a:chOff x="2287901" y="2378700"/>
            <a:chExt cx="1690455" cy="973796"/>
          </a:xfrm>
        </p:grpSpPr>
        <p:grpSp>
          <p:nvGrpSpPr>
            <p:cNvPr id="8" name="Group 2"/>
            <p:cNvGrpSpPr/>
            <p:nvPr/>
          </p:nvGrpSpPr>
          <p:grpSpPr>
            <a:xfrm>
              <a:off x="2743199" y="2552700"/>
              <a:ext cx="838201" cy="799796"/>
              <a:chOff x="0" y="0"/>
              <a:chExt cx="991873" cy="862860"/>
            </a:xfrm>
          </p:grpSpPr>
          <p:sp>
            <p:nvSpPr>
              <p:cNvPr id="10"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051D40"/>
              </a:solidFill>
              <a:ln w="9525" cap="sq">
                <a:noFill/>
                <a:prstDash val="solid"/>
                <a:miter/>
              </a:ln>
            </p:spPr>
            <p:txBody>
              <a:bodyPr/>
              <a:lstStyle/>
              <a:p>
                <a:endParaRPr lang="en-US"/>
              </a:p>
            </p:txBody>
          </p:sp>
          <p:sp>
            <p:nvSpPr>
              <p:cNvPr id="11"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 name="TextBox 32"/>
            <p:cNvSpPr txBox="1"/>
            <p:nvPr/>
          </p:nvSpPr>
          <p:spPr>
            <a:xfrm>
              <a:off x="2287901" y="2378700"/>
              <a:ext cx="1690455" cy="845806"/>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16</a:t>
              </a:r>
              <a:endParaRPr lang="en-US" sz="5735" dirty="0">
                <a:solidFill>
                  <a:srgbClr val="FFFFFF"/>
                </a:solidFill>
                <a:latin typeface="DM Sans Bold"/>
              </a:endParaRPr>
            </a:p>
          </p:txBody>
        </p:sp>
      </p:grpSp>
      <p:sp>
        <p:nvSpPr>
          <p:cNvPr id="12" name="Freeform 2"/>
          <p:cNvSpPr/>
          <p:nvPr/>
        </p:nvSpPr>
        <p:spPr>
          <a:xfrm>
            <a:off x="228600" y="2367543"/>
            <a:ext cx="6988487" cy="5595357"/>
          </a:xfrm>
          <a:custGeom>
            <a:avLst/>
            <a:gdLst/>
            <a:ahLst/>
            <a:cxnLst/>
            <a:rect l="l" t="t" r="r" b="b"/>
            <a:pathLst>
              <a:path w="6988487" h="5595357">
                <a:moveTo>
                  <a:pt x="0" y="0"/>
                </a:moveTo>
                <a:lnTo>
                  <a:pt x="6988488" y="0"/>
                </a:lnTo>
                <a:lnTo>
                  <a:pt x="6988488" y="5595358"/>
                </a:lnTo>
                <a:lnTo>
                  <a:pt x="0" y="5595358"/>
                </a:lnTo>
                <a:lnTo>
                  <a:pt x="0" y="0"/>
                </a:lnTo>
                <a:close/>
              </a:path>
            </a:pathLst>
          </a:custGeom>
          <a:blipFill>
            <a:blip r:embed="rId3">
              <a:extLst>
                <a:ext uri="{BEBA8EAE-BF5A-486C-A8C5-ECC9F3942E4B}">
                  <a14:imgProps xmlns:a14="http://schemas.microsoft.com/office/drawing/2010/main">
                    <a14:imgLayer r:embed="rId4">
                      <a14:imgEffect>
                        <a14:colorTemperature colorTemp="1815"/>
                      </a14:imgEffect>
                      <a14:imgEffect>
                        <a14:saturation sat="79000"/>
                      </a14:imgEffect>
                    </a14:imgLayer>
                  </a14:imgProps>
                </a:ext>
              </a:extLst>
            </a:blip>
            <a:stretch>
              <a:fillRect/>
            </a:stretch>
          </a:blipFill>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96" name="Group 95"/>
          <p:cNvGrpSpPr/>
          <p:nvPr/>
        </p:nvGrpSpPr>
        <p:grpSpPr>
          <a:xfrm>
            <a:off x="16535400" y="8858075"/>
            <a:ext cx="1600200" cy="1009825"/>
            <a:chOff x="2287901" y="2378700"/>
            <a:chExt cx="1690455" cy="973796"/>
          </a:xfrm>
        </p:grpSpPr>
        <p:grpSp>
          <p:nvGrpSpPr>
            <p:cNvPr id="97" name="Group 2"/>
            <p:cNvGrpSpPr/>
            <p:nvPr/>
          </p:nvGrpSpPr>
          <p:grpSpPr>
            <a:xfrm>
              <a:off x="2743199" y="2552700"/>
              <a:ext cx="838201" cy="799796"/>
              <a:chOff x="0" y="0"/>
              <a:chExt cx="991873" cy="862860"/>
            </a:xfrm>
          </p:grpSpPr>
          <p:sp>
            <p:nvSpPr>
              <p:cNvPr id="99"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051D40"/>
              </a:solidFill>
              <a:ln w="9525" cap="sq">
                <a:noFill/>
                <a:prstDash val="solid"/>
                <a:miter/>
              </a:ln>
            </p:spPr>
            <p:txBody>
              <a:bodyPr/>
              <a:lstStyle/>
              <a:p>
                <a:endParaRPr lang="en-US" dirty="0"/>
              </a:p>
            </p:txBody>
          </p:sp>
          <p:sp>
            <p:nvSpPr>
              <p:cNvPr id="100"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8" name="TextBox 32"/>
            <p:cNvSpPr txBox="1"/>
            <p:nvPr/>
          </p:nvSpPr>
          <p:spPr>
            <a:xfrm>
              <a:off x="2287901" y="2378700"/>
              <a:ext cx="1690455" cy="845806"/>
            </a:xfrm>
            <a:prstGeom prst="rect">
              <a:avLst/>
            </a:prstGeom>
            <a:ln>
              <a:noFill/>
            </a:ln>
          </p:spPr>
          <p:txBody>
            <a:bodyPr lIns="0" tIns="0" rIns="0" bIns="0" rtlCol="0" anchor="t">
              <a:spAutoFit/>
            </a:bodyPr>
            <a:lstStyle/>
            <a:p>
              <a:pPr algn="ctr">
                <a:lnSpc>
                  <a:spcPts val="7914"/>
                </a:lnSpc>
              </a:pPr>
              <a:r>
                <a:rPr lang="en-US" sz="3200" dirty="0">
                  <a:solidFill>
                    <a:srgbClr val="FFFFFF"/>
                  </a:solidFill>
                  <a:latin typeface="DM Sans Bold"/>
                </a:rPr>
                <a:t>17</a:t>
              </a:r>
              <a:endParaRPr lang="en-US" sz="5735" dirty="0">
                <a:solidFill>
                  <a:srgbClr val="FFFFFF"/>
                </a:solidFill>
                <a:latin typeface="DM Sans Bold"/>
              </a:endParaRPr>
            </a:p>
          </p:txBody>
        </p:sp>
      </p:grpSp>
      <p:sp>
        <p:nvSpPr>
          <p:cNvPr id="101" name="Freeform 9"/>
          <p:cNvSpPr/>
          <p:nvPr/>
        </p:nvSpPr>
        <p:spPr>
          <a:xfrm>
            <a:off x="-674215" y="8267700"/>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02" name="Freeform 26"/>
          <p:cNvSpPr/>
          <p:nvPr/>
        </p:nvSpPr>
        <p:spPr>
          <a:xfrm>
            <a:off x="16572873" y="-114300"/>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dirty="0"/>
          </a:p>
        </p:txBody>
      </p:sp>
      <p:sp>
        <p:nvSpPr>
          <p:cNvPr id="103" name="Freeform 29"/>
          <p:cNvSpPr/>
          <p:nvPr/>
        </p:nvSpPr>
        <p:spPr>
          <a:xfrm>
            <a:off x="-1295400" y="13065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141219136"/>
              </p:ext>
            </p:extLst>
          </p:nvPr>
        </p:nvGraphicFramePr>
        <p:xfrm>
          <a:off x="6400800" y="1079500"/>
          <a:ext cx="9220200" cy="872744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575179">
                  <a:extLst>
                    <a:ext uri="{9D8B030D-6E8A-4147-A177-3AD203B41FA5}">
                      <a16:colId xmlns="" xmlns:a16="http://schemas.microsoft.com/office/drawing/2014/main" val="20000"/>
                    </a:ext>
                  </a:extLst>
                </a:gridCol>
                <a:gridCol w="5645021">
                  <a:extLst>
                    <a:ext uri="{9D8B030D-6E8A-4147-A177-3AD203B41FA5}">
                      <a16:colId xmlns="" xmlns:a16="http://schemas.microsoft.com/office/drawing/2014/main" val="20001"/>
                    </a:ext>
                  </a:extLst>
                </a:gridCol>
              </a:tblGrid>
              <a:tr h="965200">
                <a:tc>
                  <a:txBody>
                    <a:bodyPr/>
                    <a:lstStyle/>
                    <a:p>
                      <a:pPr algn="ctr"/>
                      <a:r>
                        <a:rPr lang="en-US" sz="6000" dirty="0"/>
                        <a:t>Class id</a:t>
                      </a:r>
                    </a:p>
                  </a:txBody>
                  <a:tcPr/>
                </a:tc>
                <a:tc>
                  <a:txBody>
                    <a:bodyPr/>
                    <a:lstStyle/>
                    <a:p>
                      <a:pPr algn="ctr"/>
                      <a:r>
                        <a:rPr lang="en-US" sz="6000" b="1" dirty="0"/>
                        <a:t>Class name</a:t>
                      </a:r>
                    </a:p>
                  </a:txBody>
                  <a:tcPr/>
                </a:tc>
                <a:extLst>
                  <a:ext uri="{0D108BD9-81ED-4DB2-BD59-A6C34878D82A}">
                    <a16:rowId xmlns="" xmlns:a16="http://schemas.microsoft.com/office/drawing/2014/main" val="10000"/>
                  </a:ext>
                </a:extLst>
              </a:tr>
              <a:tr h="965200">
                <a:tc>
                  <a:txBody>
                    <a:bodyPr/>
                    <a:lstStyle/>
                    <a:p>
                      <a:pPr algn="ctr"/>
                      <a:r>
                        <a:rPr lang="en-US" sz="4400" b="1" dirty="0"/>
                        <a:t>01</a:t>
                      </a:r>
                    </a:p>
                  </a:txBody>
                  <a:tcPr/>
                </a:tc>
                <a:tc>
                  <a:txBody>
                    <a:bodyPr/>
                    <a:lstStyle/>
                    <a:p>
                      <a:pPr algn="ctr"/>
                      <a:r>
                        <a:rPr lang="en-US" sz="4400" b="1" kern="1200" dirty="0">
                          <a:solidFill>
                            <a:srgbClr val="0070C0"/>
                          </a:solidFill>
                          <a:latin typeface="+mn-lt"/>
                          <a:ea typeface="+mn-ea"/>
                          <a:cs typeface="+mn-cs"/>
                        </a:rPr>
                        <a:t>5 pounds</a:t>
                      </a:r>
                    </a:p>
                  </a:txBody>
                  <a:tcPr/>
                </a:tc>
                <a:extLst>
                  <a:ext uri="{0D108BD9-81ED-4DB2-BD59-A6C34878D82A}">
                    <a16:rowId xmlns="" xmlns:a16="http://schemas.microsoft.com/office/drawing/2014/main" val="10001"/>
                  </a:ext>
                </a:extLst>
              </a:tr>
              <a:tr h="965200">
                <a:tc>
                  <a:txBody>
                    <a:bodyPr/>
                    <a:lstStyle/>
                    <a:p>
                      <a:pPr algn="ctr"/>
                      <a:r>
                        <a:rPr lang="en-US" sz="4400" b="1" kern="1200" dirty="0">
                          <a:solidFill>
                            <a:schemeClr val="dk1"/>
                          </a:solidFill>
                          <a:latin typeface="+mn-lt"/>
                          <a:ea typeface="+mn-ea"/>
                          <a:cs typeface="+mn-cs"/>
                        </a:rPr>
                        <a:t>02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kern="1200" dirty="0">
                          <a:solidFill>
                            <a:srgbClr val="0070C0"/>
                          </a:solidFill>
                          <a:latin typeface="+mn-lt"/>
                          <a:ea typeface="+mn-ea"/>
                          <a:cs typeface="+mn-cs"/>
                        </a:rPr>
                        <a:t>10 pounds</a:t>
                      </a:r>
                    </a:p>
                  </a:txBody>
                  <a:tcPr/>
                </a:tc>
                <a:extLst>
                  <a:ext uri="{0D108BD9-81ED-4DB2-BD59-A6C34878D82A}">
                    <a16:rowId xmlns="" xmlns:a16="http://schemas.microsoft.com/office/drawing/2014/main" val="10002"/>
                  </a:ext>
                </a:extLst>
              </a:tr>
              <a:tr h="965200">
                <a:tc>
                  <a:txBody>
                    <a:bodyPr/>
                    <a:lstStyle/>
                    <a:p>
                      <a:pPr algn="ctr"/>
                      <a:r>
                        <a:rPr lang="en-US" sz="4400" b="1" kern="1200" dirty="0">
                          <a:solidFill>
                            <a:schemeClr val="dk1"/>
                          </a:solidFill>
                          <a:latin typeface="+mn-lt"/>
                          <a:ea typeface="+mn-ea"/>
                          <a:cs typeface="+mn-cs"/>
                        </a:rPr>
                        <a:t>03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kern="1200" dirty="0">
                          <a:solidFill>
                            <a:srgbClr val="0070C0"/>
                          </a:solidFill>
                          <a:latin typeface="+mn-lt"/>
                          <a:ea typeface="+mn-ea"/>
                          <a:cs typeface="+mn-cs"/>
                        </a:rPr>
                        <a:t>20 pounds</a:t>
                      </a:r>
                    </a:p>
                  </a:txBody>
                  <a:tcPr/>
                </a:tc>
                <a:extLst>
                  <a:ext uri="{0D108BD9-81ED-4DB2-BD59-A6C34878D82A}">
                    <a16:rowId xmlns="" xmlns:a16="http://schemas.microsoft.com/office/drawing/2014/main" val="10003"/>
                  </a:ext>
                </a:extLst>
              </a:tr>
              <a:tr h="965200">
                <a:tc>
                  <a:txBody>
                    <a:bodyPr/>
                    <a:lstStyle/>
                    <a:p>
                      <a:pPr algn="ctr"/>
                      <a:r>
                        <a:rPr lang="en-US" sz="4400" b="1" kern="1200" dirty="0">
                          <a:solidFill>
                            <a:schemeClr val="dk1"/>
                          </a:solidFill>
                          <a:latin typeface="+mn-lt"/>
                          <a:ea typeface="+mn-ea"/>
                          <a:cs typeface="+mn-cs"/>
                        </a:rPr>
                        <a:t>04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kern="1200" dirty="0">
                          <a:solidFill>
                            <a:srgbClr val="0070C0"/>
                          </a:solidFill>
                          <a:latin typeface="+mn-lt"/>
                          <a:ea typeface="+mn-ea"/>
                          <a:cs typeface="+mn-cs"/>
                        </a:rPr>
                        <a:t>50 pounds</a:t>
                      </a:r>
                    </a:p>
                  </a:txBody>
                  <a:tcPr/>
                </a:tc>
                <a:extLst>
                  <a:ext uri="{0D108BD9-81ED-4DB2-BD59-A6C34878D82A}">
                    <a16:rowId xmlns="" xmlns:a16="http://schemas.microsoft.com/office/drawing/2014/main" val="10004"/>
                  </a:ext>
                </a:extLst>
              </a:tr>
              <a:tr h="965200">
                <a:tc>
                  <a:txBody>
                    <a:bodyPr/>
                    <a:lstStyle/>
                    <a:p>
                      <a:pPr algn="ctr"/>
                      <a:r>
                        <a:rPr lang="en-US" sz="4400" b="1" kern="1200" dirty="0">
                          <a:solidFill>
                            <a:schemeClr val="dk1"/>
                          </a:solidFill>
                          <a:latin typeface="+mn-lt"/>
                          <a:ea typeface="+mn-ea"/>
                          <a:cs typeface="+mn-cs"/>
                        </a:rPr>
                        <a:t>05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kern="1200" dirty="0">
                          <a:solidFill>
                            <a:srgbClr val="0070C0"/>
                          </a:solidFill>
                          <a:latin typeface="+mn-lt"/>
                          <a:ea typeface="+mn-ea"/>
                          <a:cs typeface="+mn-cs"/>
                        </a:rPr>
                        <a:t>100 pounds</a:t>
                      </a:r>
                    </a:p>
                  </a:txBody>
                  <a:tcPr/>
                </a:tc>
                <a:extLst>
                  <a:ext uri="{0D108BD9-81ED-4DB2-BD59-A6C34878D82A}">
                    <a16:rowId xmlns="" xmlns:a16="http://schemas.microsoft.com/office/drawing/2014/main" val="10005"/>
                  </a:ext>
                </a:extLst>
              </a:tr>
              <a:tr h="965200">
                <a:tc>
                  <a:txBody>
                    <a:bodyPr/>
                    <a:lstStyle/>
                    <a:p>
                      <a:pPr algn="ctr"/>
                      <a:r>
                        <a:rPr lang="en-US" sz="4400" b="1" kern="1200" dirty="0">
                          <a:solidFill>
                            <a:schemeClr val="dk1"/>
                          </a:solidFill>
                          <a:latin typeface="+mn-lt"/>
                          <a:ea typeface="+mn-ea"/>
                          <a:cs typeface="+mn-cs"/>
                        </a:rPr>
                        <a:t>06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kern="1200" dirty="0">
                          <a:solidFill>
                            <a:srgbClr val="0070C0"/>
                          </a:solidFill>
                          <a:latin typeface="+mn-lt"/>
                          <a:ea typeface="+mn-ea"/>
                          <a:cs typeface="+mn-cs"/>
                        </a:rPr>
                        <a:t>200 pounds</a:t>
                      </a:r>
                    </a:p>
                  </a:txBody>
                  <a:tcPr/>
                </a:tc>
                <a:extLst>
                  <a:ext uri="{0D108BD9-81ED-4DB2-BD59-A6C34878D82A}">
                    <a16:rowId xmlns="" xmlns:a16="http://schemas.microsoft.com/office/drawing/2014/main" val="10006"/>
                  </a:ext>
                </a:extLst>
              </a:tr>
              <a:tr h="965200">
                <a:tc>
                  <a:txBody>
                    <a:bodyPr/>
                    <a:lstStyle/>
                    <a:p>
                      <a:pPr algn="ctr"/>
                      <a:r>
                        <a:rPr lang="en-US" sz="4400" b="1" kern="1200" dirty="0">
                          <a:solidFill>
                            <a:schemeClr val="dk1"/>
                          </a:solidFill>
                          <a:latin typeface="+mn-lt"/>
                          <a:ea typeface="+mn-ea"/>
                          <a:cs typeface="+mn-cs"/>
                        </a:rPr>
                        <a:t>07</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kern="1200" dirty="0">
                          <a:solidFill>
                            <a:srgbClr val="0070C0"/>
                          </a:solidFill>
                          <a:latin typeface="+mn-lt"/>
                          <a:ea typeface="+mn-ea"/>
                          <a:cs typeface="+mn-cs"/>
                        </a:rPr>
                        <a:t>New10 pounds</a:t>
                      </a:r>
                    </a:p>
                  </a:txBody>
                  <a:tcPr/>
                </a:tc>
                <a:extLst>
                  <a:ext uri="{0D108BD9-81ED-4DB2-BD59-A6C34878D82A}">
                    <a16:rowId xmlns="" xmlns:a16="http://schemas.microsoft.com/office/drawing/2014/main" val="10007"/>
                  </a:ext>
                </a:extLst>
              </a:tr>
              <a:tr h="965200">
                <a:tc>
                  <a:txBody>
                    <a:bodyPr/>
                    <a:lstStyle/>
                    <a:p>
                      <a:pPr algn="ctr"/>
                      <a:r>
                        <a:rPr lang="en-US" sz="4400" b="1" kern="1200" dirty="0">
                          <a:solidFill>
                            <a:schemeClr val="dk1"/>
                          </a:solidFill>
                          <a:latin typeface="+mn-lt"/>
                          <a:ea typeface="+mn-ea"/>
                          <a:cs typeface="+mn-cs"/>
                        </a:rPr>
                        <a:t>08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4400" b="1" kern="1200" dirty="0">
                          <a:solidFill>
                            <a:srgbClr val="0070C0"/>
                          </a:solidFill>
                          <a:latin typeface="+mn-lt"/>
                          <a:ea typeface="+mn-ea"/>
                          <a:cs typeface="+mn-cs"/>
                        </a:rPr>
                        <a:t>New20 pounds</a:t>
                      </a:r>
                    </a:p>
                  </a:txBody>
                  <a:tcPr/>
                </a:tc>
                <a:extLst>
                  <a:ext uri="{0D108BD9-81ED-4DB2-BD59-A6C34878D82A}">
                    <a16:rowId xmlns="" xmlns:a16="http://schemas.microsoft.com/office/drawing/2014/main" val="10008"/>
                  </a:ext>
                </a:extLst>
              </a:tr>
            </a:tbl>
          </a:graphicData>
        </a:graphic>
      </p:graphicFrame>
      <p:sp>
        <p:nvSpPr>
          <p:cNvPr id="3" name="Rectangle 2"/>
          <p:cNvSpPr/>
          <p:nvPr/>
        </p:nvSpPr>
        <p:spPr>
          <a:xfrm>
            <a:off x="304800" y="791170"/>
            <a:ext cx="5237331" cy="923330"/>
          </a:xfrm>
          <a:prstGeom prst="rect">
            <a:avLst/>
          </a:prstGeom>
        </p:spPr>
        <p:txBody>
          <a:bodyPr wrap="none">
            <a:spAutoFit/>
          </a:bodyPr>
          <a:lstStyle/>
          <a:p>
            <a:r>
              <a:rPr lang="en-US" sz="5400" b="1" dirty="0">
                <a:solidFill>
                  <a:schemeClr val="accent6"/>
                </a:solidFill>
                <a:latin typeface="Arial Rounded MT Bold" panose="020F0704030504030204" pitchFamily="34" charset="0"/>
              </a:rPr>
              <a:t>Classes names</a:t>
            </a:r>
          </a:p>
        </p:txBody>
      </p:sp>
    </p:spTree>
    <p:extLst>
      <p:ext uri="{BB962C8B-B14F-4D97-AF65-F5344CB8AC3E}">
        <p14:creationId xmlns:p14="http://schemas.microsoft.com/office/powerpoint/2010/main" val="29960737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11392544" y="4154952"/>
            <a:ext cx="11958151" cy="1929323"/>
            <a:chOff x="0" y="0"/>
            <a:chExt cx="3149472" cy="508135"/>
          </a:xfrm>
        </p:grpSpPr>
        <p:sp>
          <p:nvSpPr>
            <p:cNvPr id="3" name="Freeform 3"/>
            <p:cNvSpPr/>
            <p:nvPr/>
          </p:nvSpPr>
          <p:spPr>
            <a:xfrm>
              <a:off x="0" y="0"/>
              <a:ext cx="3149472" cy="508135"/>
            </a:xfrm>
            <a:custGeom>
              <a:avLst/>
              <a:gdLst/>
              <a:ahLst/>
              <a:cxnLst/>
              <a:rect l="l" t="t" r="r" b="b"/>
              <a:pathLst>
                <a:path w="3149472" h="508135">
                  <a:moveTo>
                    <a:pt x="0" y="0"/>
                  </a:moveTo>
                  <a:lnTo>
                    <a:pt x="3149472" y="0"/>
                  </a:lnTo>
                  <a:lnTo>
                    <a:pt x="3149472" y="508135"/>
                  </a:lnTo>
                  <a:lnTo>
                    <a:pt x="0" y="508135"/>
                  </a:lnTo>
                  <a:close/>
                </a:path>
              </a:pathLst>
            </a:custGeom>
            <a:solidFill>
              <a:srgbClr val="145DA0"/>
            </a:solidFill>
          </p:spPr>
          <p:txBody>
            <a:bodyPr/>
            <a:lstStyle/>
            <a:p>
              <a:endParaRPr lang="en-US"/>
            </a:p>
          </p:txBody>
        </p:sp>
        <p:sp>
          <p:nvSpPr>
            <p:cNvPr id="4" name="TextBox 4"/>
            <p:cNvSpPr txBox="1"/>
            <p:nvPr/>
          </p:nvSpPr>
          <p:spPr>
            <a:xfrm>
              <a:off x="0" y="-28575"/>
              <a:ext cx="3149472" cy="536710"/>
            </a:xfrm>
            <a:prstGeom prst="rect">
              <a:avLst/>
            </a:prstGeom>
          </p:spPr>
          <p:txBody>
            <a:bodyPr lIns="50800" tIns="50800" rIns="50800" bIns="50800" rtlCol="0" anchor="ctr"/>
            <a:lstStyle/>
            <a:p>
              <a:pPr algn="ctr">
                <a:lnSpc>
                  <a:spcPts val="2590"/>
                </a:lnSpc>
              </a:pPr>
              <a:endParaRPr/>
            </a:p>
          </p:txBody>
        </p:sp>
      </p:grpSp>
      <p:sp>
        <p:nvSpPr>
          <p:cNvPr id="8" name="Freeform 8"/>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1020948" y="4124886"/>
            <a:ext cx="8077200" cy="1399614"/>
          </a:xfrm>
          <a:prstGeom prst="rect">
            <a:avLst/>
          </a:prstGeom>
        </p:spPr>
        <p:txBody>
          <a:bodyPr wrap="square" lIns="0" tIns="0" rIns="0" bIns="0" rtlCol="0" anchor="t">
            <a:spAutoFit/>
          </a:bodyPr>
          <a:lstStyle/>
          <a:p>
            <a:pPr algn="ctr">
              <a:lnSpc>
                <a:spcPts val="3727"/>
              </a:lnSpc>
            </a:pPr>
            <a:r>
              <a:rPr lang="en-US" sz="4000" b="1" dirty="0">
                <a:solidFill>
                  <a:schemeClr val="accent6"/>
                </a:solidFill>
                <a:latin typeface="DM Sans ItalicsLight"/>
              </a:rPr>
              <a:t>Dr: Khaled Fathy Hussein Salem        </a:t>
            </a:r>
          </a:p>
          <a:p>
            <a:pPr algn="ctr">
              <a:lnSpc>
                <a:spcPts val="3727"/>
              </a:lnSpc>
            </a:pPr>
            <a:r>
              <a:rPr lang="en-US" sz="2800" dirty="0">
                <a:solidFill>
                  <a:srgbClr val="FFFFFF"/>
                </a:solidFill>
                <a:latin typeface="DM Sans ItalicsLight"/>
              </a:rPr>
              <a:t>Professor and Vice Dean of the College of Computers and Information for Student Affairs</a:t>
            </a:r>
          </a:p>
        </p:txBody>
      </p:sp>
      <p:sp>
        <p:nvSpPr>
          <p:cNvPr id="13" name="TextBox 10"/>
          <p:cNvSpPr txBox="1"/>
          <p:nvPr/>
        </p:nvSpPr>
        <p:spPr>
          <a:xfrm>
            <a:off x="867707" y="6972300"/>
            <a:ext cx="7913921" cy="1399614"/>
          </a:xfrm>
          <a:prstGeom prst="rect">
            <a:avLst/>
          </a:prstGeom>
        </p:spPr>
        <p:txBody>
          <a:bodyPr lIns="0" tIns="0" rIns="0" bIns="0" rtlCol="0" anchor="t">
            <a:spAutoFit/>
          </a:bodyPr>
          <a:lstStyle/>
          <a:p>
            <a:pPr algn="ctr">
              <a:lnSpc>
                <a:spcPts val="3727"/>
              </a:lnSpc>
            </a:pPr>
            <a:r>
              <a:rPr lang="en-US" sz="3600" b="1" dirty="0">
                <a:solidFill>
                  <a:schemeClr val="accent6"/>
                </a:solidFill>
                <a:latin typeface="DM Sans ItalicsLight"/>
              </a:rPr>
              <a:t>Eng: Nourhan khashaba</a:t>
            </a:r>
          </a:p>
          <a:p>
            <a:pPr algn="ctr">
              <a:lnSpc>
                <a:spcPts val="3727"/>
              </a:lnSpc>
            </a:pPr>
            <a:r>
              <a:rPr lang="en-US" sz="2800" dirty="0">
                <a:solidFill>
                  <a:schemeClr val="bg1"/>
                </a:solidFill>
                <a:latin typeface="DM Sans ItalicsLight"/>
              </a:rPr>
              <a:t>Teacher Assistant, Department of Information Technology at Egyptian E-Learning University (EELU)</a:t>
            </a:r>
          </a:p>
        </p:txBody>
      </p:sp>
      <p:sp>
        <p:nvSpPr>
          <p:cNvPr id="14" name="TextBox 10"/>
          <p:cNvSpPr txBox="1"/>
          <p:nvPr/>
        </p:nvSpPr>
        <p:spPr>
          <a:xfrm>
            <a:off x="3207318" y="1181100"/>
            <a:ext cx="7913921" cy="540533"/>
          </a:xfrm>
          <a:prstGeom prst="rect">
            <a:avLst/>
          </a:prstGeom>
        </p:spPr>
        <p:txBody>
          <a:bodyPr lIns="0" tIns="0" rIns="0" bIns="0" rtlCol="0" anchor="t">
            <a:spAutoFit/>
          </a:bodyPr>
          <a:lstStyle/>
          <a:p>
            <a:pPr algn="ctr">
              <a:lnSpc>
                <a:spcPts val="3727"/>
              </a:lnSpc>
            </a:pPr>
            <a:r>
              <a:rPr lang="en-US" sz="4800" b="1" dirty="0">
                <a:solidFill>
                  <a:srgbClr val="56AEFF"/>
                </a:solidFill>
                <a:latin typeface="Now Bold" panose="020B0604020202020204" charset="0"/>
              </a:rPr>
              <a:t>UNDER SUPERVISION</a:t>
            </a:r>
          </a:p>
        </p:txBody>
      </p:sp>
      <p:sp>
        <p:nvSpPr>
          <p:cNvPr id="23" name="Freeform 20"/>
          <p:cNvSpPr/>
          <p:nvPr/>
        </p:nvSpPr>
        <p:spPr>
          <a:xfrm>
            <a:off x="11012743" y="6134100"/>
            <a:ext cx="2484766" cy="332007"/>
          </a:xfrm>
          <a:custGeom>
            <a:avLst/>
            <a:gdLst/>
            <a:ahLst/>
            <a:cxnLst/>
            <a:rect l="l" t="t" r="r" b="b"/>
            <a:pathLst>
              <a:path w="2415535" h="255807">
                <a:moveTo>
                  <a:pt x="0" y="0"/>
                </a:moveTo>
                <a:lnTo>
                  <a:pt x="2415536" y="0"/>
                </a:lnTo>
                <a:lnTo>
                  <a:pt x="2415536" y="255807"/>
                </a:lnTo>
                <a:lnTo>
                  <a:pt x="0" y="255807"/>
                </a:lnTo>
                <a:lnTo>
                  <a:pt x="0" y="0"/>
                </a:lnTo>
                <a:close/>
              </a:path>
            </a:pathLst>
          </a:custGeom>
          <a:blipFill>
            <a:blip r:embed="rId5"/>
            <a:stretch>
              <a:fillRect t="-86495"/>
            </a:stretch>
          </a:blipFill>
        </p:spPr>
        <p:txBody>
          <a:bodyPr/>
          <a:lstStyle/>
          <a:p>
            <a:endParaRPr lang="en-US"/>
          </a:p>
        </p:txBody>
      </p:sp>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l="14851" t="14136" r="17454" b="8205"/>
          <a:stretch/>
        </p:blipFill>
        <p:spPr>
          <a:xfrm>
            <a:off x="10906304" y="3238500"/>
            <a:ext cx="2583831" cy="2759198"/>
          </a:xfrm>
          <a:prstGeom prst="ellipse">
            <a:avLst/>
          </a:prstGeom>
          <a:ln w="63500" cap="rnd">
            <a:solidFill>
              <a:srgbClr val="333333"/>
            </a:solidFill>
          </a:ln>
          <a:effectLst>
            <a:glow rad="88900">
              <a:srgbClr val="00B0F0"/>
            </a:glow>
            <a:outerShdw blurRad="317500" dist="38100" dir="2700000" sx="3000" sy="3000" algn="tl" rotWithShape="0">
              <a:prstClr val="black"/>
            </a:outerShdw>
          </a:effectLst>
          <a:scene3d>
            <a:camera prst="orthographicFront"/>
            <a:lightRig rig="contrasting" dir="t">
              <a:rot lat="0" lon="0" rev="3000000"/>
            </a:lightRig>
          </a:scene3d>
          <a:sp3d contourW="7620">
            <a:bevelT w="95250" h="31750"/>
            <a:contourClr>
              <a:srgbClr val="333333"/>
            </a:contourClr>
          </a:sp3d>
        </p:spPr>
      </p:pic>
      <p:sp>
        <p:nvSpPr>
          <p:cNvPr id="28" name="Freeform 30"/>
          <p:cNvSpPr/>
          <p:nvPr/>
        </p:nvSpPr>
        <p:spPr>
          <a:xfrm>
            <a:off x="14859000" y="774927"/>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404243817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2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4724400" y="800100"/>
            <a:ext cx="8197288" cy="833562"/>
          </a:xfrm>
          <a:prstGeom prst="rect">
            <a:avLst/>
          </a:prstGeom>
        </p:spPr>
        <p:txBody>
          <a:bodyPr lIns="0" tIns="0" rIns="0" bIns="0" rtlCol="0" anchor="t">
            <a:spAutoFit/>
          </a:bodyPr>
          <a:lstStyle/>
          <a:p>
            <a:pPr lvl="0" algn="ctr">
              <a:lnSpc>
                <a:spcPts val="6451"/>
              </a:lnSpc>
              <a:spcBef>
                <a:spcPct val="0"/>
              </a:spcBef>
            </a:pPr>
            <a:r>
              <a:rPr lang="en-US" sz="5376" dirty="0">
                <a:solidFill>
                  <a:srgbClr val="FFFFFF"/>
                </a:solidFill>
                <a:latin typeface="Now Bold"/>
              </a:rPr>
              <a:t>The prediction</a:t>
            </a:r>
          </a:p>
        </p:txBody>
      </p:sp>
      <p:sp>
        <p:nvSpPr>
          <p:cNvPr id="17" name="TextBox 17"/>
          <p:cNvSpPr txBox="1"/>
          <p:nvPr/>
        </p:nvSpPr>
        <p:spPr>
          <a:xfrm>
            <a:off x="3086804" y="1893019"/>
            <a:ext cx="11472479" cy="393634"/>
          </a:xfrm>
          <a:prstGeom prst="rect">
            <a:avLst/>
          </a:prstGeom>
        </p:spPr>
        <p:txBody>
          <a:bodyPr wrap="square" lIns="0" tIns="0" rIns="0" bIns="0" rtlCol="0" anchor="t">
            <a:spAutoFit/>
          </a:bodyPr>
          <a:lstStyle/>
          <a:p>
            <a:pPr lvl="0" algn="ctr">
              <a:lnSpc>
                <a:spcPts val="3235"/>
              </a:lnSpc>
              <a:spcBef>
                <a:spcPct val="0"/>
              </a:spcBef>
            </a:pPr>
            <a:r>
              <a:rPr lang="en-US" sz="2344" dirty="0">
                <a:solidFill>
                  <a:srgbClr val="FFFFFF"/>
                </a:solidFill>
                <a:latin typeface="DM Sans"/>
              </a:rPr>
              <a:t>The first prediction </a:t>
            </a:r>
          </a:p>
        </p:txBody>
      </p:sp>
      <p:sp>
        <p:nvSpPr>
          <p:cNvPr id="29" name="TextBox 32"/>
          <p:cNvSpPr txBox="1"/>
          <p:nvPr/>
        </p:nvSpPr>
        <p:spPr>
          <a:xfrm>
            <a:off x="16992600" y="9159603"/>
            <a:ext cx="1600200" cy="877100"/>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18</a:t>
            </a:r>
            <a:endParaRPr lang="en-US" sz="5735" dirty="0">
              <a:solidFill>
                <a:srgbClr val="FFFFFF"/>
              </a:solidFill>
              <a:latin typeface="DM Sans Bold"/>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7662" y="2977379"/>
            <a:ext cx="2961138" cy="641981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9057" y="2958511"/>
            <a:ext cx="2969943" cy="6438900"/>
          </a:xfrm>
          <a:prstGeom prst="rect">
            <a:avLst/>
          </a:prstGeom>
        </p:spPr>
      </p:pic>
    </p:spTree>
    <p:extLst>
      <p:ext uri="{BB962C8B-B14F-4D97-AF65-F5344CB8AC3E}">
        <p14:creationId xmlns:p14="http://schemas.microsoft.com/office/powerpoint/2010/main" val="4936138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685800" y="1454630"/>
            <a:ext cx="12693088" cy="832023"/>
          </a:xfrm>
          <a:prstGeom prst="rect">
            <a:avLst/>
          </a:prstGeom>
        </p:spPr>
        <p:txBody>
          <a:bodyPr wrap="square" lIns="0" tIns="0" rIns="0" bIns="0" rtlCol="0" anchor="t">
            <a:spAutoFit/>
          </a:bodyPr>
          <a:lstStyle/>
          <a:p>
            <a:pPr lvl="0" algn="ctr">
              <a:lnSpc>
                <a:spcPts val="6451"/>
              </a:lnSpc>
              <a:spcBef>
                <a:spcPct val="0"/>
              </a:spcBef>
            </a:pPr>
            <a:r>
              <a:rPr lang="en-US" sz="5376" b="1" dirty="0">
                <a:solidFill>
                  <a:srgbClr val="FFFFFF"/>
                </a:solidFill>
                <a:latin typeface="Now Bold"/>
              </a:rPr>
              <a:t>Problems encountered in the model</a:t>
            </a:r>
          </a:p>
        </p:txBody>
      </p:sp>
      <p:sp>
        <p:nvSpPr>
          <p:cNvPr id="17" name="TextBox 17"/>
          <p:cNvSpPr txBox="1"/>
          <p:nvPr/>
        </p:nvSpPr>
        <p:spPr>
          <a:xfrm>
            <a:off x="1422478" y="4243926"/>
            <a:ext cx="7421101" cy="2585323"/>
          </a:xfrm>
          <a:prstGeom prst="rect">
            <a:avLst/>
          </a:prstGeom>
        </p:spPr>
        <p:txBody>
          <a:bodyPr wrap="square" lIns="0" tIns="0" rIns="0" bIns="0" rtlCol="0" anchor="t">
            <a:spAutoFit/>
          </a:bodyPr>
          <a:lstStyle/>
          <a:p>
            <a:r>
              <a:rPr lang="en-US" sz="2800" dirty="0">
                <a:solidFill>
                  <a:srgbClr val="E8E8E8"/>
                </a:solidFill>
                <a:latin typeface="Google Sans"/>
              </a:rPr>
              <a:t>is </a:t>
            </a:r>
            <a:r>
              <a:rPr lang="en-US" sz="2800" dirty="0">
                <a:solidFill>
                  <a:srgbClr val="E2EEFF"/>
                </a:solidFill>
                <a:latin typeface="Google Sans"/>
              </a:rPr>
              <a:t>an undesirable machine learning behavior that occurs when the machine learning model gives accurate predictions for training data but not for new data</a:t>
            </a:r>
            <a:r>
              <a:rPr lang="en-US" sz="2800" dirty="0">
                <a:solidFill>
                  <a:srgbClr val="E8E8E8"/>
                </a:solidFill>
                <a:latin typeface="Google Sans"/>
              </a:rPr>
              <a:t>. When data scientists use machine learning models for making predictions, they first train the model on a known data set</a:t>
            </a:r>
            <a:r>
              <a:rPr lang="en-US" sz="2400" dirty="0">
                <a:solidFill>
                  <a:srgbClr val="E8E8E8"/>
                </a:solidFill>
                <a:latin typeface="Google Sans"/>
              </a:rPr>
              <a:t>.</a:t>
            </a:r>
            <a:endParaRPr lang="en-US" sz="2400" dirty="0"/>
          </a:p>
        </p:txBody>
      </p:sp>
      <p:sp>
        <p:nvSpPr>
          <p:cNvPr id="29" name="TextBox 32"/>
          <p:cNvSpPr txBox="1"/>
          <p:nvPr/>
        </p:nvSpPr>
        <p:spPr>
          <a:xfrm>
            <a:off x="16992600" y="9159603"/>
            <a:ext cx="1600200" cy="877100"/>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19</a:t>
            </a:r>
            <a:endParaRPr lang="en-US" sz="5735" dirty="0">
              <a:solidFill>
                <a:srgbClr val="FFFFFF"/>
              </a:solidFill>
              <a:latin typeface="DM Sans Bold"/>
            </a:endParaRPr>
          </a:p>
        </p:txBody>
      </p:sp>
      <p:pic>
        <p:nvPicPr>
          <p:cNvPr id="3" name="Picture 2">
            <a:extLst>
              <a:ext uri="{FF2B5EF4-FFF2-40B4-BE49-F238E27FC236}">
                <a16:creationId xmlns="" xmlns:a16="http://schemas.microsoft.com/office/drawing/2014/main" id="{FE63D08D-92A7-2B8B-59A0-18641EBD1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4629" y="4152900"/>
            <a:ext cx="6871075" cy="3690277"/>
          </a:xfrm>
          <a:prstGeom prst="rect">
            <a:avLst/>
          </a:prstGeom>
        </p:spPr>
      </p:pic>
      <p:sp>
        <p:nvSpPr>
          <p:cNvPr id="9" name="TextBox 16">
            <a:extLst>
              <a:ext uri="{FF2B5EF4-FFF2-40B4-BE49-F238E27FC236}">
                <a16:creationId xmlns="" xmlns:a16="http://schemas.microsoft.com/office/drawing/2014/main" id="{807CCD6A-D0DF-7894-1E62-8FBEE4B139A8}"/>
              </a:ext>
            </a:extLst>
          </p:cNvPr>
          <p:cNvSpPr txBox="1"/>
          <p:nvPr/>
        </p:nvSpPr>
        <p:spPr>
          <a:xfrm>
            <a:off x="1422478" y="3034382"/>
            <a:ext cx="12693088" cy="677108"/>
          </a:xfrm>
          <a:prstGeom prst="rect">
            <a:avLst/>
          </a:prstGeom>
        </p:spPr>
        <p:txBody>
          <a:bodyPr wrap="square" lIns="0" tIns="0" rIns="0" bIns="0" rtlCol="0" anchor="t">
            <a:spAutoFit/>
          </a:bodyPr>
          <a:lstStyle/>
          <a:p>
            <a:r>
              <a:rPr lang="en-US" sz="4400" b="1" dirty="0">
                <a:solidFill>
                  <a:schemeClr val="accent6"/>
                </a:solidFill>
                <a:latin typeface="Now Bold"/>
              </a:rPr>
              <a:t>Overfitting</a:t>
            </a:r>
            <a:endParaRPr lang="en-US" sz="4400" dirty="0">
              <a:solidFill>
                <a:schemeClr val="accent6"/>
              </a:solidFill>
            </a:endParaRPr>
          </a:p>
        </p:txBody>
      </p:sp>
    </p:spTree>
    <p:extLst>
      <p:ext uri="{BB962C8B-B14F-4D97-AF65-F5344CB8AC3E}">
        <p14:creationId xmlns:p14="http://schemas.microsoft.com/office/powerpoint/2010/main" val="29762127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4724400" y="800100"/>
            <a:ext cx="8197288" cy="833562"/>
          </a:xfrm>
          <a:prstGeom prst="rect">
            <a:avLst/>
          </a:prstGeom>
        </p:spPr>
        <p:txBody>
          <a:bodyPr lIns="0" tIns="0" rIns="0" bIns="0" rtlCol="0" anchor="t">
            <a:spAutoFit/>
          </a:bodyPr>
          <a:lstStyle/>
          <a:p>
            <a:pPr lvl="0" algn="ctr">
              <a:lnSpc>
                <a:spcPts val="6451"/>
              </a:lnSpc>
              <a:spcBef>
                <a:spcPct val="0"/>
              </a:spcBef>
            </a:pPr>
            <a:r>
              <a:rPr lang="en-US" sz="5376" dirty="0">
                <a:solidFill>
                  <a:srgbClr val="FFFFFF"/>
                </a:solidFill>
                <a:latin typeface="Now Bold"/>
              </a:rPr>
              <a:t>The prediction</a:t>
            </a:r>
          </a:p>
        </p:txBody>
      </p:sp>
      <p:sp>
        <p:nvSpPr>
          <p:cNvPr id="17" name="TextBox 17"/>
          <p:cNvSpPr txBox="1"/>
          <p:nvPr/>
        </p:nvSpPr>
        <p:spPr>
          <a:xfrm>
            <a:off x="3086804" y="1893019"/>
            <a:ext cx="11472479" cy="393634"/>
          </a:xfrm>
          <a:prstGeom prst="rect">
            <a:avLst/>
          </a:prstGeom>
        </p:spPr>
        <p:txBody>
          <a:bodyPr wrap="square" lIns="0" tIns="0" rIns="0" bIns="0" rtlCol="0" anchor="t">
            <a:spAutoFit/>
          </a:bodyPr>
          <a:lstStyle/>
          <a:p>
            <a:pPr lvl="0" algn="ctr">
              <a:lnSpc>
                <a:spcPts val="3235"/>
              </a:lnSpc>
              <a:spcBef>
                <a:spcPct val="0"/>
              </a:spcBef>
            </a:pPr>
            <a:r>
              <a:rPr lang="en-US" sz="2344" dirty="0">
                <a:solidFill>
                  <a:srgbClr val="FFFFFF"/>
                </a:solidFill>
                <a:latin typeface="DM Sans"/>
              </a:rPr>
              <a:t>The second prediction </a:t>
            </a:r>
          </a:p>
        </p:txBody>
      </p:sp>
      <p:sp>
        <p:nvSpPr>
          <p:cNvPr id="29" name="TextBox 32"/>
          <p:cNvSpPr txBox="1"/>
          <p:nvPr/>
        </p:nvSpPr>
        <p:spPr>
          <a:xfrm>
            <a:off x="16992600" y="9159603"/>
            <a:ext cx="1600200" cy="877100"/>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20</a:t>
            </a:r>
            <a:endParaRPr lang="en-US" sz="5735" dirty="0">
              <a:solidFill>
                <a:srgbClr val="FFFFFF"/>
              </a:solidFill>
              <a:latin typeface="DM Sans Bold"/>
            </a:endParaRPr>
          </a:p>
        </p:txBody>
      </p:sp>
      <p:sp>
        <p:nvSpPr>
          <p:cNvPr id="11" name="TextBox 17"/>
          <p:cNvSpPr txBox="1"/>
          <p:nvPr/>
        </p:nvSpPr>
        <p:spPr>
          <a:xfrm>
            <a:off x="257864" y="3374714"/>
            <a:ext cx="11277599" cy="3676584"/>
          </a:xfrm>
          <a:prstGeom prst="rect">
            <a:avLst/>
          </a:prstGeom>
        </p:spPr>
        <p:txBody>
          <a:bodyPr wrap="square" lIns="0" tIns="0" rIns="0" bIns="0" rtlCol="0" anchor="t">
            <a:spAutoFit/>
          </a:bodyPr>
          <a:lstStyle/>
          <a:p>
            <a:pPr marL="342900" indent="-342900">
              <a:lnSpc>
                <a:spcPts val="3235"/>
              </a:lnSpc>
              <a:spcBef>
                <a:spcPct val="0"/>
              </a:spcBef>
              <a:buFont typeface="Arial" panose="020B0604020202020204" pitchFamily="34" charset="0"/>
              <a:buChar char="•"/>
            </a:pPr>
            <a:r>
              <a:rPr lang="en-US" sz="2344" dirty="0">
                <a:solidFill>
                  <a:srgbClr val="FFFFFF"/>
                </a:solidFill>
                <a:latin typeface="DM Sans"/>
              </a:rPr>
              <a:t>This is the prediction process after using another model(</a:t>
            </a:r>
            <a:r>
              <a:rPr lang="en-US" sz="2344" b="1" dirty="0">
                <a:solidFill>
                  <a:schemeClr val="accent6"/>
                </a:solidFill>
                <a:latin typeface="DM Sans"/>
              </a:rPr>
              <a:t>EFFICIENTNET_LITE2</a:t>
            </a:r>
            <a:r>
              <a:rPr lang="en-US" sz="2344" dirty="0">
                <a:solidFill>
                  <a:srgbClr val="FFFFFF"/>
                </a:solidFill>
                <a:latin typeface="DM Sans"/>
              </a:rPr>
              <a:t>)</a:t>
            </a:r>
          </a:p>
          <a:p>
            <a:pPr marL="342900" lvl="0" indent="-342900">
              <a:lnSpc>
                <a:spcPts val="3235"/>
              </a:lnSpc>
              <a:spcBef>
                <a:spcPct val="0"/>
              </a:spcBef>
              <a:buFont typeface="Arial" panose="020B0604020202020204" pitchFamily="34" charset="0"/>
              <a:buChar char="•"/>
            </a:pPr>
            <a:endParaRPr lang="en-US" sz="2344" dirty="0">
              <a:solidFill>
                <a:srgbClr val="FFFFFF"/>
              </a:solidFill>
              <a:latin typeface="DM Sans"/>
            </a:endParaRPr>
          </a:p>
          <a:p>
            <a:pPr marL="342900" lvl="0" indent="-342900">
              <a:lnSpc>
                <a:spcPts val="3235"/>
              </a:lnSpc>
              <a:spcBef>
                <a:spcPct val="0"/>
              </a:spcBef>
              <a:buFont typeface="Arial" panose="020B0604020202020204" pitchFamily="34" charset="0"/>
              <a:buChar char="•"/>
            </a:pPr>
            <a:r>
              <a:rPr lang="en-US" sz="2344" dirty="0">
                <a:solidFill>
                  <a:srgbClr val="FFFFFF"/>
                </a:solidFill>
                <a:latin typeface="DM Sans"/>
              </a:rPr>
              <a:t>We use </a:t>
            </a:r>
            <a:r>
              <a:rPr lang="en-US" sz="2344" b="1" dirty="0">
                <a:solidFill>
                  <a:schemeClr val="accent6"/>
                </a:solidFill>
                <a:latin typeface="DM Sans"/>
              </a:rPr>
              <a:t>data augmentation </a:t>
            </a:r>
            <a:r>
              <a:rPr lang="en-US" sz="2344" dirty="0">
                <a:solidFill>
                  <a:srgbClr val="FFFFFF"/>
                </a:solidFill>
                <a:latin typeface="DM Sans"/>
              </a:rPr>
              <a:t>to increase dataset</a:t>
            </a:r>
          </a:p>
          <a:p>
            <a:pPr marL="342900" lvl="0" indent="-342900">
              <a:lnSpc>
                <a:spcPts val="3235"/>
              </a:lnSpc>
              <a:spcBef>
                <a:spcPct val="0"/>
              </a:spcBef>
              <a:buFont typeface="Arial" panose="020B0604020202020204" pitchFamily="34" charset="0"/>
              <a:buChar char="•"/>
            </a:pPr>
            <a:endParaRPr lang="en-US" sz="2344" dirty="0">
              <a:solidFill>
                <a:srgbClr val="FFFFFF"/>
              </a:solidFill>
              <a:latin typeface="DM Sans"/>
            </a:endParaRPr>
          </a:p>
          <a:p>
            <a:pPr marL="342900" lvl="0" indent="-342900">
              <a:lnSpc>
                <a:spcPts val="3235"/>
              </a:lnSpc>
              <a:spcBef>
                <a:spcPct val="0"/>
              </a:spcBef>
              <a:buFont typeface="Arial" panose="020B0604020202020204" pitchFamily="34" charset="0"/>
              <a:buChar char="•"/>
            </a:pPr>
            <a:r>
              <a:rPr lang="en-US" sz="2344" dirty="0">
                <a:solidFill>
                  <a:srgbClr val="FFFFFF"/>
                </a:solidFill>
                <a:latin typeface="DM Sans"/>
              </a:rPr>
              <a:t>Increase with </a:t>
            </a:r>
            <a:r>
              <a:rPr lang="en-US" sz="2400" b="1" dirty="0">
                <a:solidFill>
                  <a:schemeClr val="accent6"/>
                </a:solidFill>
                <a:latin typeface="DM Sans"/>
              </a:rPr>
              <a:t>epochs</a:t>
            </a:r>
            <a:r>
              <a:rPr lang="en-US" sz="2400" dirty="0">
                <a:solidFill>
                  <a:srgbClr val="FFFFFF"/>
                </a:solidFill>
                <a:latin typeface="DM Sans"/>
              </a:rPr>
              <a:t> to increase accuracy</a:t>
            </a:r>
          </a:p>
          <a:p>
            <a:pPr lvl="0">
              <a:lnSpc>
                <a:spcPts val="3235"/>
              </a:lnSpc>
              <a:spcBef>
                <a:spcPct val="0"/>
              </a:spcBef>
            </a:pPr>
            <a:endParaRPr lang="en-US" sz="2400" dirty="0">
              <a:solidFill>
                <a:srgbClr val="FFFFFF"/>
              </a:solidFill>
              <a:latin typeface="DM Sans"/>
            </a:endParaRPr>
          </a:p>
          <a:p>
            <a:pPr marL="342900" lvl="0" indent="-342900">
              <a:lnSpc>
                <a:spcPts val="3235"/>
              </a:lnSpc>
              <a:spcBef>
                <a:spcPct val="0"/>
              </a:spcBef>
              <a:buFont typeface="Arial" panose="020B0604020202020204" pitchFamily="34" charset="0"/>
              <a:buChar char="•"/>
            </a:pPr>
            <a:r>
              <a:rPr lang="en-US" sz="2400" b="1" dirty="0">
                <a:solidFill>
                  <a:schemeClr val="bg1"/>
                </a:solidFill>
                <a:latin typeface="DM Sans" pitchFamily="2" charset="0"/>
              </a:rPr>
              <a:t>fixed</a:t>
            </a:r>
            <a:r>
              <a:rPr lang="en-US" sz="2400" b="1" dirty="0">
                <a:solidFill>
                  <a:schemeClr val="accent6"/>
                </a:solidFill>
                <a:latin typeface="DM Sans" pitchFamily="2" charset="0"/>
              </a:rPr>
              <a:t> Overfitting </a:t>
            </a:r>
            <a:r>
              <a:rPr lang="en-US" sz="2400" b="1" dirty="0">
                <a:solidFill>
                  <a:schemeClr val="bg1"/>
                </a:solidFill>
                <a:latin typeface="DM Sans" pitchFamily="2" charset="0"/>
              </a:rPr>
              <a:t>bug</a:t>
            </a:r>
            <a:endParaRPr lang="en-US" sz="2400" dirty="0">
              <a:solidFill>
                <a:schemeClr val="bg1"/>
              </a:solidFill>
              <a:latin typeface="DM Sans" pitchFamily="2" charset="0"/>
            </a:endParaRPr>
          </a:p>
          <a:p>
            <a:pPr>
              <a:lnSpc>
                <a:spcPts val="3235"/>
              </a:lnSpc>
              <a:spcBef>
                <a:spcPct val="0"/>
              </a:spcBef>
            </a:pPr>
            <a:endParaRPr lang="en-US" sz="2400" dirty="0"/>
          </a:p>
          <a:p>
            <a:pPr lvl="0">
              <a:lnSpc>
                <a:spcPts val="3235"/>
              </a:lnSpc>
              <a:spcBef>
                <a:spcPct val="0"/>
              </a:spcBef>
            </a:pPr>
            <a:endParaRPr lang="en-US" sz="2344" dirty="0">
              <a:solidFill>
                <a:srgbClr val="FFFFFF"/>
              </a:solidFill>
              <a:latin typeface="DM Sans"/>
            </a:endParaRPr>
          </a:p>
        </p:txBody>
      </p:sp>
      <p:pic>
        <p:nvPicPr>
          <p:cNvPr id="6" name="Picture 5" descr="A close up of a currency&#10;&#10;Description automatically generated">
            <a:extLst>
              <a:ext uri="{FF2B5EF4-FFF2-40B4-BE49-F238E27FC236}">
                <a16:creationId xmlns="" xmlns:a16="http://schemas.microsoft.com/office/drawing/2014/main" id="{7427D163-F29A-2686-4779-464074D155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7218" y="3840690"/>
            <a:ext cx="2915902" cy="6172199"/>
          </a:xfrm>
          <a:prstGeom prst="rect">
            <a:avLst/>
          </a:prstGeom>
        </p:spPr>
      </p:pic>
      <p:pic>
        <p:nvPicPr>
          <p:cNvPr id="10" name="Picture 9" descr="A close up of a currency&#10;&#10;Description automatically generated">
            <a:extLst>
              <a:ext uri="{FF2B5EF4-FFF2-40B4-BE49-F238E27FC236}">
                <a16:creationId xmlns="" xmlns:a16="http://schemas.microsoft.com/office/drawing/2014/main" id="{F08EE0D4-A313-79E0-733E-928D2219F3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43539" y="3864503"/>
            <a:ext cx="2846927" cy="6172199"/>
          </a:xfrm>
          <a:prstGeom prst="rect">
            <a:avLst/>
          </a:prstGeom>
        </p:spPr>
      </p:pic>
    </p:spTree>
    <p:extLst>
      <p:ext uri="{BB962C8B-B14F-4D97-AF65-F5344CB8AC3E}">
        <p14:creationId xmlns:p14="http://schemas.microsoft.com/office/powerpoint/2010/main" val="39101019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randombar(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a:extLst>
            <a:ext uri="{FF2B5EF4-FFF2-40B4-BE49-F238E27FC236}">
              <a16:creationId xmlns="" xmlns:a16="http://schemas.microsoft.com/office/drawing/2014/main" id="{7A4185B3-C697-7075-8167-F9F24E770464}"/>
            </a:ext>
          </a:extLst>
        </p:cNvPr>
        <p:cNvGrpSpPr/>
        <p:nvPr/>
      </p:nvGrpSpPr>
      <p:grpSpPr>
        <a:xfrm>
          <a:off x="0" y="0"/>
          <a:ext cx="0" cy="0"/>
          <a:chOff x="0" y="0"/>
          <a:chExt cx="0" cy="0"/>
        </a:xfrm>
      </p:grpSpPr>
      <p:sp>
        <p:nvSpPr>
          <p:cNvPr id="2" name="Freeform 2">
            <a:extLst>
              <a:ext uri="{FF2B5EF4-FFF2-40B4-BE49-F238E27FC236}">
                <a16:creationId xmlns="" xmlns:a16="http://schemas.microsoft.com/office/drawing/2014/main" id="{71E1B169-FA73-C304-E9D3-692797FF0960}"/>
              </a:ext>
            </a:extLst>
          </p:cNvPr>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5" name="Freeform 15">
            <a:extLst>
              <a:ext uri="{FF2B5EF4-FFF2-40B4-BE49-F238E27FC236}">
                <a16:creationId xmlns="" xmlns:a16="http://schemas.microsoft.com/office/drawing/2014/main" id="{5E7009E6-CD46-7A19-5732-155805FC180E}"/>
              </a:ext>
            </a:extLst>
          </p:cNvPr>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6" name="TextBox 16">
            <a:extLst>
              <a:ext uri="{FF2B5EF4-FFF2-40B4-BE49-F238E27FC236}">
                <a16:creationId xmlns="" xmlns:a16="http://schemas.microsoft.com/office/drawing/2014/main" id="{8B4AE3D7-478B-8134-E0F1-8056ABBC9775}"/>
              </a:ext>
            </a:extLst>
          </p:cNvPr>
          <p:cNvSpPr txBox="1"/>
          <p:nvPr/>
        </p:nvSpPr>
        <p:spPr>
          <a:xfrm>
            <a:off x="-304800" y="1028700"/>
            <a:ext cx="8197288" cy="833562"/>
          </a:xfrm>
          <a:prstGeom prst="rect">
            <a:avLst/>
          </a:prstGeom>
        </p:spPr>
        <p:txBody>
          <a:bodyPr lIns="0" tIns="0" rIns="0" bIns="0" rtlCol="0" anchor="t">
            <a:spAutoFit/>
          </a:bodyPr>
          <a:lstStyle/>
          <a:p>
            <a:pPr lvl="0" algn="ctr">
              <a:lnSpc>
                <a:spcPts val="6451"/>
              </a:lnSpc>
              <a:spcBef>
                <a:spcPct val="0"/>
              </a:spcBef>
            </a:pPr>
            <a:r>
              <a:rPr lang="en-US" sz="5376" dirty="0">
                <a:solidFill>
                  <a:srgbClr val="FFFFFF"/>
                </a:solidFill>
                <a:latin typeface="Now Bold"/>
              </a:rPr>
              <a:t>The prediction</a:t>
            </a:r>
          </a:p>
        </p:txBody>
      </p:sp>
      <p:sp>
        <p:nvSpPr>
          <p:cNvPr id="17" name="TextBox 17">
            <a:extLst>
              <a:ext uri="{FF2B5EF4-FFF2-40B4-BE49-F238E27FC236}">
                <a16:creationId xmlns="" xmlns:a16="http://schemas.microsoft.com/office/drawing/2014/main" id="{A19FDFF4-D87E-121B-EA0E-E716CB4E8490}"/>
              </a:ext>
            </a:extLst>
          </p:cNvPr>
          <p:cNvSpPr txBox="1"/>
          <p:nvPr/>
        </p:nvSpPr>
        <p:spPr>
          <a:xfrm>
            <a:off x="-2294437" y="2400300"/>
            <a:ext cx="11472479" cy="393634"/>
          </a:xfrm>
          <a:prstGeom prst="rect">
            <a:avLst/>
          </a:prstGeom>
        </p:spPr>
        <p:txBody>
          <a:bodyPr wrap="square" lIns="0" tIns="0" rIns="0" bIns="0" rtlCol="0" anchor="t">
            <a:spAutoFit/>
          </a:bodyPr>
          <a:lstStyle/>
          <a:p>
            <a:pPr lvl="0" algn="ctr">
              <a:lnSpc>
                <a:spcPts val="3235"/>
              </a:lnSpc>
              <a:spcBef>
                <a:spcPct val="0"/>
              </a:spcBef>
            </a:pPr>
            <a:r>
              <a:rPr lang="en-US" sz="2344" dirty="0">
                <a:solidFill>
                  <a:srgbClr val="FFFFFF"/>
                </a:solidFill>
                <a:latin typeface="DM Sans"/>
              </a:rPr>
              <a:t>Explanatory video</a:t>
            </a:r>
          </a:p>
        </p:txBody>
      </p:sp>
      <p:sp>
        <p:nvSpPr>
          <p:cNvPr id="29" name="TextBox 32">
            <a:extLst>
              <a:ext uri="{FF2B5EF4-FFF2-40B4-BE49-F238E27FC236}">
                <a16:creationId xmlns="" xmlns:a16="http://schemas.microsoft.com/office/drawing/2014/main" id="{0100AA77-3875-55EF-7826-850E84F93006}"/>
              </a:ext>
            </a:extLst>
          </p:cNvPr>
          <p:cNvSpPr txBox="1"/>
          <p:nvPr/>
        </p:nvSpPr>
        <p:spPr>
          <a:xfrm>
            <a:off x="16992600" y="9159603"/>
            <a:ext cx="1600200" cy="877100"/>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21</a:t>
            </a:r>
            <a:endParaRPr lang="en-US" sz="5735" dirty="0">
              <a:solidFill>
                <a:srgbClr val="FFFFFF"/>
              </a:solidFill>
              <a:latin typeface="DM Sans Bold"/>
            </a:endParaRPr>
          </a:p>
        </p:txBody>
      </p:sp>
      <p:pic>
        <p:nvPicPr>
          <p:cNvPr id="3" name="video">
            <a:hlinkClick r:id="" action="ppaction://media"/>
            <a:extLst>
              <a:ext uri="{FF2B5EF4-FFF2-40B4-BE49-F238E27FC236}">
                <a16:creationId xmlns="" xmlns:a16="http://schemas.microsoft.com/office/drawing/2014/main" id="{62FA6DC0-3022-4224-77BA-129B176F16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305800" y="1714500"/>
            <a:ext cx="4066238" cy="8085285"/>
          </a:xfrm>
          <a:prstGeom prst="rect">
            <a:avLst/>
          </a:prstGeom>
        </p:spPr>
      </p:pic>
    </p:spTree>
    <p:extLst>
      <p:ext uri="{BB962C8B-B14F-4D97-AF65-F5344CB8AC3E}">
        <p14:creationId xmlns:p14="http://schemas.microsoft.com/office/powerpoint/2010/main" val="18915900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8049">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5000"/>
                <a:lumOff val="95000"/>
              </a:schemeClr>
            </a:gs>
            <a:gs pos="25000">
              <a:schemeClr val="tx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Freeform 2"/>
          <p:cNvSpPr/>
          <p:nvPr/>
        </p:nvSpPr>
        <p:spPr>
          <a:xfrm>
            <a:off x="4572000" y="3437219"/>
            <a:ext cx="4114800" cy="3687481"/>
          </a:xfrm>
          <a:custGeom>
            <a:avLst/>
            <a:gdLst/>
            <a:ahLst/>
            <a:cxnLst/>
            <a:rect l="l" t="t" r="r" b="b"/>
            <a:pathLst>
              <a:path w="5059081" h="5059081">
                <a:moveTo>
                  <a:pt x="0" y="0"/>
                </a:moveTo>
                <a:lnTo>
                  <a:pt x="5059080" y="0"/>
                </a:lnTo>
                <a:lnTo>
                  <a:pt x="5059080" y="5059080"/>
                </a:lnTo>
                <a:lnTo>
                  <a:pt x="0" y="5059080"/>
                </a:lnTo>
                <a:lnTo>
                  <a:pt x="0" y="0"/>
                </a:lnTo>
                <a:close/>
              </a:path>
            </a:pathLst>
          </a:custGeom>
          <a:blipFill>
            <a:blip r:embed="rId3"/>
            <a:stretch>
              <a:fillRect/>
            </a:stretch>
          </a:blipFill>
        </p:spPr>
        <p:txBody>
          <a:bodyPr/>
          <a:lstStyle/>
          <a:p>
            <a:endParaRPr lang="en-US"/>
          </a:p>
        </p:txBody>
      </p:sp>
      <p:sp>
        <p:nvSpPr>
          <p:cNvPr id="3" name="Freeform 3"/>
          <p:cNvSpPr/>
          <p:nvPr/>
        </p:nvSpPr>
        <p:spPr>
          <a:xfrm>
            <a:off x="14020800" y="3864237"/>
            <a:ext cx="3962400" cy="2727064"/>
          </a:xfrm>
          <a:custGeom>
            <a:avLst/>
            <a:gdLst/>
            <a:ahLst/>
            <a:cxnLst/>
            <a:rect l="l" t="t" r="r" b="b"/>
            <a:pathLst>
              <a:path w="5342217" h="2796467">
                <a:moveTo>
                  <a:pt x="0" y="0"/>
                </a:moveTo>
                <a:lnTo>
                  <a:pt x="5342217" y="0"/>
                </a:lnTo>
                <a:lnTo>
                  <a:pt x="5342217" y="2796467"/>
                </a:lnTo>
                <a:lnTo>
                  <a:pt x="0" y="2796467"/>
                </a:lnTo>
                <a:lnTo>
                  <a:pt x="0" y="0"/>
                </a:lnTo>
                <a:close/>
              </a:path>
            </a:pathLst>
          </a:custGeom>
          <a:blipFill>
            <a:blip r:embed="rId4"/>
            <a:stretch>
              <a:fillRect/>
            </a:stretch>
          </a:blipFill>
        </p:spPr>
        <p:txBody>
          <a:bodyPr/>
          <a:lstStyle/>
          <a:p>
            <a:endParaRPr lang="en-US"/>
          </a:p>
        </p:txBody>
      </p:sp>
      <p:sp>
        <p:nvSpPr>
          <p:cNvPr id="4" name="Freeform 4"/>
          <p:cNvSpPr/>
          <p:nvPr/>
        </p:nvSpPr>
        <p:spPr>
          <a:xfrm>
            <a:off x="746357" y="3343128"/>
            <a:ext cx="3063643" cy="3400572"/>
          </a:xfrm>
          <a:custGeom>
            <a:avLst/>
            <a:gdLst/>
            <a:ahLst/>
            <a:cxnLst/>
            <a:rect l="l" t="t" r="r" b="b"/>
            <a:pathLst>
              <a:path w="3714845" h="4143481">
                <a:moveTo>
                  <a:pt x="0" y="0"/>
                </a:moveTo>
                <a:lnTo>
                  <a:pt x="3714845" y="0"/>
                </a:lnTo>
                <a:lnTo>
                  <a:pt x="3714845" y="4143481"/>
                </a:lnTo>
                <a:lnTo>
                  <a:pt x="0" y="4143481"/>
                </a:lnTo>
                <a:lnTo>
                  <a:pt x="0" y="0"/>
                </a:lnTo>
                <a:close/>
              </a:path>
            </a:pathLst>
          </a:custGeom>
          <a:blipFill>
            <a:blip r:embed="rId5"/>
            <a:stretch>
              <a:fillRect/>
            </a:stretch>
          </a:blipFill>
          <a:effectLst>
            <a:outerShdw blurRad="50800" dist="50800" dir="5400000" algn="ctr" rotWithShape="0">
              <a:schemeClr val="tx2"/>
            </a:outerShdw>
          </a:effectLst>
        </p:spPr>
        <p:txBody>
          <a:bodyPr/>
          <a:lstStyle/>
          <a:p>
            <a:endParaRPr lang="en-US"/>
          </a:p>
        </p:txBody>
      </p:sp>
      <p:sp>
        <p:nvSpPr>
          <p:cNvPr id="6" name="TextBox 6"/>
          <p:cNvSpPr txBox="1"/>
          <p:nvPr/>
        </p:nvSpPr>
        <p:spPr>
          <a:xfrm>
            <a:off x="1739294" y="971550"/>
            <a:ext cx="3899506" cy="692497"/>
          </a:xfrm>
          <a:prstGeom prst="rect">
            <a:avLst/>
          </a:prstGeom>
        </p:spPr>
        <p:txBody>
          <a:bodyPr wrap="square" lIns="0" tIns="0" rIns="0" bIns="0" rtlCol="0" anchor="t">
            <a:spAutoFit/>
          </a:bodyPr>
          <a:lstStyle/>
          <a:p>
            <a:pPr algn="ctr">
              <a:lnSpc>
                <a:spcPts val="5365"/>
              </a:lnSpc>
              <a:spcBef>
                <a:spcPct val="0"/>
              </a:spcBef>
            </a:pPr>
            <a:r>
              <a:rPr lang="en-US" sz="5400" b="1" dirty="0">
                <a:latin typeface="DM Sans"/>
              </a:rPr>
              <a:t>Technology</a:t>
            </a:r>
          </a:p>
        </p:txBody>
      </p:sp>
      <p:sp>
        <p:nvSpPr>
          <p:cNvPr id="13" name="Freeform 12"/>
          <p:cNvSpPr/>
          <p:nvPr/>
        </p:nvSpPr>
        <p:spPr>
          <a:xfrm>
            <a:off x="16675135" y="32710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6">
              <a:extLst>
                <a:ext uri="{BEBA8EAE-BF5A-486C-A8C5-ECC9F3942E4B}">
                  <a14:imgProps xmlns:a14="http://schemas.microsoft.com/office/drawing/2010/main">
                    <a14:imgLayer r:embed="rId7">
                      <a14:imgEffect>
                        <a14:brightnessContrast bright="-88000" contrast="100000"/>
                      </a14:imgEffect>
                    </a14:imgLayer>
                  </a14:imgProps>
                </a:ext>
              </a:extLst>
            </a:blip>
            <a:stretch>
              <a:fillRect/>
            </a:stretch>
          </a:blipFill>
          <a:ln cap="sq">
            <a:noFill/>
            <a:prstDash val="solid"/>
            <a:miter/>
          </a:ln>
        </p:spPr>
        <p:txBody>
          <a:bodyPr/>
          <a:lstStyle/>
          <a:p>
            <a:endParaRPr lang="en-US"/>
          </a:p>
        </p:txBody>
      </p:sp>
      <p:sp>
        <p:nvSpPr>
          <p:cNvPr id="14" name="Freeform 13"/>
          <p:cNvSpPr/>
          <p:nvPr/>
        </p:nvSpPr>
        <p:spPr>
          <a:xfrm>
            <a:off x="455187" y="8858464"/>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a:blipFill>
          <a:ln cap="sq">
            <a:noFill/>
            <a:prstDash val="solid"/>
            <a:miter/>
          </a:ln>
        </p:spPr>
        <p:txBody>
          <a:bodyPr/>
          <a:lstStyle/>
          <a:p>
            <a:endParaRPr lang="en-US"/>
          </a:p>
        </p:txBody>
      </p:sp>
      <p:sp>
        <p:nvSpPr>
          <p:cNvPr id="15" name="Freeform 14"/>
          <p:cNvSpPr/>
          <p:nvPr/>
        </p:nvSpPr>
        <p:spPr>
          <a:xfrm>
            <a:off x="16562965" y="8957503"/>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0">
              <a:extLst>
                <a:ext uri="{BEBA8EAE-BF5A-486C-A8C5-ECC9F3942E4B}">
                  <a14:imgProps xmlns:a14="http://schemas.microsoft.com/office/drawing/2010/main">
                    <a14:imgLayer r:embed="rId11">
                      <a14:imgEffect>
                        <a14:brightnessContrast bright="-100000"/>
                      </a14:imgEffect>
                    </a14:imgLayer>
                  </a14:imgProps>
                </a:ext>
              </a:extLst>
            </a:blip>
            <a:stretch>
              <a:fillRect/>
            </a:stretch>
          </a:blipFill>
          <a:ln cap="sq">
            <a:noFill/>
            <a:prstDash val="solid"/>
            <a:miter/>
          </a:ln>
        </p:spPr>
        <p:txBody>
          <a:bodyPr/>
          <a:lstStyle/>
          <a:p>
            <a:r>
              <a:rPr lang="en-US" sz="4800" b="1" dirty="0"/>
              <a:t> </a:t>
            </a:r>
            <a:r>
              <a:rPr lang="en-US" sz="4800" b="1" dirty="0">
                <a:solidFill>
                  <a:schemeClr val="bg1"/>
                </a:solidFill>
              </a:rPr>
              <a:t>22</a:t>
            </a:r>
          </a:p>
        </p:txBody>
      </p:sp>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20200" y="3948886"/>
            <a:ext cx="4374292" cy="2871014"/>
          </a:xfrm>
          <a:prstGeom prst="rect">
            <a:avLst/>
          </a:prstGeom>
        </p:spPr>
      </p:pic>
    </p:spTree>
    <p:extLst>
      <p:ext uri="{BB962C8B-B14F-4D97-AF65-F5344CB8AC3E}">
        <p14:creationId xmlns:p14="http://schemas.microsoft.com/office/powerpoint/2010/main" val="1545381504"/>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anim calcmode="lin" valueType="num">
                                      <p:cBhvr>
                                        <p:cTn id="19" dur="1000" fill="hold"/>
                                        <p:tgtEl>
                                          <p:spTgt spid="2"/>
                                        </p:tgtEl>
                                        <p:attrNameLst>
                                          <p:attrName>ppt_x</p:attrName>
                                        </p:attrNameLst>
                                      </p:cBhvr>
                                      <p:tavLst>
                                        <p:tav tm="0">
                                          <p:val>
                                            <p:strVal val="#ppt_x"/>
                                          </p:val>
                                        </p:tav>
                                        <p:tav tm="100000">
                                          <p:val>
                                            <p:strVal val="#ppt_x"/>
                                          </p:val>
                                        </p:tav>
                                      </p:tavLst>
                                    </p:anim>
                                    <p:anim calcmode="lin" valueType="num">
                                      <p:cBhvr>
                                        <p:cTn id="20" dur="10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1000"/>
                                        <p:tgtEl>
                                          <p:spTgt spid="3"/>
                                        </p:tgtEl>
                                      </p:cBhvr>
                                    </p:animEffect>
                                    <p:anim calcmode="lin" valueType="num">
                                      <p:cBhvr>
                                        <p:cTn id="31" dur="1000" fill="hold"/>
                                        <p:tgtEl>
                                          <p:spTgt spid="3"/>
                                        </p:tgtEl>
                                        <p:attrNameLst>
                                          <p:attrName>ppt_x</p:attrName>
                                        </p:attrNameLst>
                                      </p:cBhvr>
                                      <p:tavLst>
                                        <p:tav tm="0">
                                          <p:val>
                                            <p:strVal val="#ppt_x"/>
                                          </p:val>
                                        </p:tav>
                                        <p:tav tm="100000">
                                          <p:val>
                                            <p:strVal val="#ppt_x"/>
                                          </p:val>
                                        </p:tav>
                                      </p:tavLst>
                                    </p:anim>
                                    <p:anim calcmode="lin" valueType="num">
                                      <p:cBhvr>
                                        <p:cTn id="3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5000"/>
                <a:lumOff val="95000"/>
              </a:schemeClr>
            </a:gs>
            <a:gs pos="25000">
              <a:schemeClr val="tx2">
                <a:lumMod val="60000"/>
                <a:lumOff val="40000"/>
              </a:schemeClr>
            </a:gs>
          </a:gsLst>
          <a:path path="circle">
            <a:fillToRect l="100000" t="100000"/>
          </a:path>
          <a:tileRect r="-100000" b="-100000"/>
        </a:gradFill>
        <a:effectLst/>
      </p:bgPr>
    </p:bg>
    <p:spTree>
      <p:nvGrpSpPr>
        <p:cNvPr id="1" name="">
          <a:extLst>
            <a:ext uri="{FF2B5EF4-FFF2-40B4-BE49-F238E27FC236}">
              <a16:creationId xmlns="" xmlns:a16="http://schemas.microsoft.com/office/drawing/2014/main" id="{8A728781-1CF9-393D-35BD-34D78783109A}"/>
            </a:ext>
          </a:extLst>
        </p:cNvPr>
        <p:cNvGrpSpPr/>
        <p:nvPr/>
      </p:nvGrpSpPr>
      <p:grpSpPr>
        <a:xfrm>
          <a:off x="0" y="0"/>
          <a:ext cx="0" cy="0"/>
          <a:chOff x="0" y="0"/>
          <a:chExt cx="0" cy="0"/>
        </a:xfrm>
      </p:grpSpPr>
      <p:sp>
        <p:nvSpPr>
          <p:cNvPr id="13" name="Freeform 12">
            <a:extLst>
              <a:ext uri="{FF2B5EF4-FFF2-40B4-BE49-F238E27FC236}">
                <a16:creationId xmlns="" xmlns:a16="http://schemas.microsoft.com/office/drawing/2014/main" id="{4471D549-87A8-1A90-061E-C4CF6E674224}"/>
              </a:ext>
            </a:extLst>
          </p:cNvPr>
          <p:cNvSpPr/>
          <p:nvPr/>
        </p:nvSpPr>
        <p:spPr>
          <a:xfrm>
            <a:off x="16675135" y="327109"/>
            <a:ext cx="1326860" cy="1256899"/>
          </a:xfrm>
          <a:custGeom>
            <a:avLst/>
            <a:gdLst/>
            <a:ahLst/>
            <a:cxnLst/>
            <a:rect l="l" t="t" r="r" b="b"/>
            <a:pathLst>
              <a:path w="1326860" h="1256899">
                <a:moveTo>
                  <a:pt x="0" y="0"/>
                </a:moveTo>
                <a:lnTo>
                  <a:pt x="1326860" y="0"/>
                </a:lnTo>
                <a:lnTo>
                  <a:pt x="1326860" y="1256899"/>
                </a:lnTo>
                <a:lnTo>
                  <a:pt x="0" y="1256899"/>
                </a:lnTo>
                <a:lnTo>
                  <a:pt x="0" y="0"/>
                </a:lnTo>
                <a:close/>
              </a:path>
            </a:pathLst>
          </a:custGeom>
          <a:blipFill>
            <a:blip r:embed="rId3">
              <a:extLst>
                <a:ext uri="{BEBA8EAE-BF5A-486C-A8C5-ECC9F3942E4B}">
                  <a14:imgProps xmlns:a14="http://schemas.microsoft.com/office/drawing/2010/main">
                    <a14:imgLayer r:embed="rId4">
                      <a14:imgEffect>
                        <a14:brightnessContrast bright="-88000" contrast="100000"/>
                      </a14:imgEffect>
                    </a14:imgLayer>
                  </a14:imgProps>
                </a:ext>
              </a:extLst>
            </a:blip>
            <a:stretch>
              <a:fillRect/>
            </a:stretch>
          </a:blipFill>
          <a:ln cap="sq">
            <a:noFill/>
            <a:prstDash val="solid"/>
            <a:miter/>
          </a:ln>
        </p:spPr>
        <p:txBody>
          <a:bodyPr/>
          <a:lstStyle/>
          <a:p>
            <a:endParaRPr lang="en-US"/>
          </a:p>
        </p:txBody>
      </p:sp>
      <p:sp>
        <p:nvSpPr>
          <p:cNvPr id="14" name="Freeform 13">
            <a:extLst>
              <a:ext uri="{FF2B5EF4-FFF2-40B4-BE49-F238E27FC236}">
                <a16:creationId xmlns="" xmlns:a16="http://schemas.microsoft.com/office/drawing/2014/main" id="{32A99156-B76D-6CB6-5675-C3FADA1FA775}"/>
              </a:ext>
            </a:extLst>
          </p:cNvPr>
          <p:cNvSpPr/>
          <p:nvPr/>
        </p:nvSpPr>
        <p:spPr>
          <a:xfrm>
            <a:off x="455187" y="8858464"/>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a:blipFill>
          <a:ln cap="sq">
            <a:noFill/>
            <a:prstDash val="solid"/>
            <a:miter/>
          </a:ln>
        </p:spPr>
        <p:txBody>
          <a:bodyPr/>
          <a:lstStyle/>
          <a:p>
            <a:endParaRPr lang="en-US"/>
          </a:p>
        </p:txBody>
      </p:sp>
      <p:sp>
        <p:nvSpPr>
          <p:cNvPr id="15" name="Freeform 14">
            <a:extLst>
              <a:ext uri="{FF2B5EF4-FFF2-40B4-BE49-F238E27FC236}">
                <a16:creationId xmlns="" xmlns:a16="http://schemas.microsoft.com/office/drawing/2014/main" id="{4D312C21-377B-5B07-2601-54A358335F35}"/>
              </a:ext>
            </a:extLst>
          </p:cNvPr>
          <p:cNvSpPr/>
          <p:nvPr/>
        </p:nvSpPr>
        <p:spPr>
          <a:xfrm>
            <a:off x="16562965" y="8957503"/>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a:blipFill>
          <a:ln cap="sq">
            <a:noFill/>
            <a:prstDash val="solid"/>
            <a:miter/>
          </a:ln>
        </p:spPr>
        <p:txBody>
          <a:bodyPr/>
          <a:lstStyle/>
          <a:p>
            <a:r>
              <a:rPr lang="en-US" sz="4800" b="1" dirty="0"/>
              <a:t> </a:t>
            </a:r>
            <a:r>
              <a:rPr lang="en-US" sz="4800" b="1" dirty="0">
                <a:solidFill>
                  <a:schemeClr val="bg1"/>
                </a:solidFill>
              </a:rPr>
              <a:t>23</a:t>
            </a:r>
          </a:p>
        </p:txBody>
      </p:sp>
      <p:sp>
        <p:nvSpPr>
          <p:cNvPr id="7" name="TextBox 6">
            <a:extLst>
              <a:ext uri="{FF2B5EF4-FFF2-40B4-BE49-F238E27FC236}">
                <a16:creationId xmlns="" xmlns:a16="http://schemas.microsoft.com/office/drawing/2014/main" id="{5515DF19-6B2D-6E86-50D3-E225CDCB9B48}"/>
              </a:ext>
            </a:extLst>
          </p:cNvPr>
          <p:cNvSpPr txBox="1"/>
          <p:nvPr/>
        </p:nvSpPr>
        <p:spPr>
          <a:xfrm>
            <a:off x="3962400" y="4914900"/>
            <a:ext cx="10515600" cy="4031873"/>
          </a:xfrm>
          <a:prstGeom prst="rect">
            <a:avLst/>
          </a:prstGeom>
          <a:noFill/>
        </p:spPr>
        <p:txBody>
          <a:bodyPr wrap="square">
            <a:spAutoFit/>
          </a:bodyPr>
          <a:lstStyle/>
          <a:p>
            <a:pPr algn="ctr"/>
            <a:r>
              <a:rPr lang="en-US" sz="3200" dirty="0">
                <a:latin typeface="Share Tech"/>
              </a:rPr>
              <a:t>MediaPipe is an open-source library by Google for building computer vision and machine learning applications. It provides pre-built components for tasks like face detection and hand tracking, is optimized for real-time performance, supports various platforms and devices, and integrates well with machine learning models. It's commonly used for applications like augmented reality, gesture </a:t>
            </a:r>
            <a:r>
              <a:rPr lang="en-US" sz="3200" dirty="0"/>
              <a:t>recognition, and object detection.</a:t>
            </a:r>
          </a:p>
        </p:txBody>
      </p:sp>
      <p:sp>
        <p:nvSpPr>
          <p:cNvPr id="9" name="TextBox 8">
            <a:extLst>
              <a:ext uri="{FF2B5EF4-FFF2-40B4-BE49-F238E27FC236}">
                <a16:creationId xmlns="" xmlns:a16="http://schemas.microsoft.com/office/drawing/2014/main" id="{CA31CD70-DB71-0B23-BB2D-8513D64C95E7}"/>
              </a:ext>
            </a:extLst>
          </p:cNvPr>
          <p:cNvSpPr txBox="1"/>
          <p:nvPr/>
        </p:nvSpPr>
        <p:spPr>
          <a:xfrm>
            <a:off x="4572000" y="2527637"/>
            <a:ext cx="9144000" cy="1015663"/>
          </a:xfrm>
          <a:prstGeom prst="rect">
            <a:avLst/>
          </a:prstGeom>
          <a:noFill/>
        </p:spPr>
        <p:txBody>
          <a:bodyPr wrap="square">
            <a:spAutoFit/>
          </a:bodyPr>
          <a:lstStyle/>
          <a:p>
            <a:pPr algn="ctr"/>
            <a:r>
              <a:rPr lang="en-US" sz="6000" b="1" dirty="0">
                <a:solidFill>
                  <a:schemeClr val="bg1"/>
                </a:solidFill>
                <a:latin typeface="Share Tech"/>
              </a:rPr>
              <a:t>Why using MediaPipe</a:t>
            </a:r>
            <a:endParaRPr lang="en-US" sz="6000" dirty="0">
              <a:solidFill>
                <a:schemeClr val="bg1"/>
              </a:solidFill>
            </a:endParaRPr>
          </a:p>
        </p:txBody>
      </p:sp>
      <p:sp>
        <p:nvSpPr>
          <p:cNvPr id="10" name="object 11">
            <a:extLst>
              <a:ext uri="{FF2B5EF4-FFF2-40B4-BE49-F238E27FC236}">
                <a16:creationId xmlns="" xmlns:a16="http://schemas.microsoft.com/office/drawing/2014/main" id="{E3F65D61-E2E5-378A-4979-B55914920A8E}"/>
              </a:ext>
            </a:extLst>
          </p:cNvPr>
          <p:cNvSpPr/>
          <p:nvPr/>
        </p:nvSpPr>
        <p:spPr>
          <a:xfrm flipV="1">
            <a:off x="4648200" y="3771900"/>
            <a:ext cx="8305800" cy="152400"/>
          </a:xfrm>
          <a:custGeom>
            <a:avLst/>
            <a:gdLst/>
            <a:ahLst/>
            <a:cxnLst/>
            <a:rect l="l" t="t" r="r" b="b"/>
            <a:pathLst>
              <a:path w="1781175" h="43180">
                <a:moveTo>
                  <a:pt x="1780971" y="0"/>
                </a:moveTo>
                <a:lnTo>
                  <a:pt x="0" y="0"/>
                </a:lnTo>
                <a:lnTo>
                  <a:pt x="0" y="42621"/>
                </a:lnTo>
                <a:lnTo>
                  <a:pt x="1780971" y="42621"/>
                </a:lnTo>
                <a:lnTo>
                  <a:pt x="1780971" y="0"/>
                </a:lnTo>
                <a:close/>
              </a:path>
            </a:pathLst>
          </a:custGeom>
          <a:solidFill>
            <a:schemeClr val="accent2">
              <a:lumMod val="75000"/>
            </a:schemeClr>
          </a:solidFill>
          <a:ln>
            <a:solidFill>
              <a:schemeClr val="accent5">
                <a:lumMod val="75000"/>
              </a:schemeClr>
            </a:solidFill>
          </a:ln>
        </p:spPr>
        <p:txBody>
          <a:bodyPr wrap="square" lIns="0" tIns="0" rIns="0" bIns="0" rtlCol="0"/>
          <a:lstStyle/>
          <a:p>
            <a:endParaRPr/>
          </a:p>
        </p:txBody>
      </p:sp>
      <p:sp>
        <p:nvSpPr>
          <p:cNvPr id="2" name="Freeform 2">
            <a:extLst>
              <a:ext uri="{FF2B5EF4-FFF2-40B4-BE49-F238E27FC236}">
                <a16:creationId xmlns="" xmlns:a16="http://schemas.microsoft.com/office/drawing/2014/main" id="{652595F8-9C1E-2864-FAF7-CBF8CEFE81FA}"/>
              </a:ext>
            </a:extLst>
          </p:cNvPr>
          <p:cNvSpPr/>
          <p:nvPr/>
        </p:nvSpPr>
        <p:spPr>
          <a:xfrm>
            <a:off x="152400" y="8219"/>
            <a:ext cx="4114800" cy="3687481"/>
          </a:xfrm>
          <a:custGeom>
            <a:avLst/>
            <a:gdLst/>
            <a:ahLst/>
            <a:cxnLst/>
            <a:rect l="l" t="t" r="r" b="b"/>
            <a:pathLst>
              <a:path w="5059081" h="5059081">
                <a:moveTo>
                  <a:pt x="0" y="0"/>
                </a:moveTo>
                <a:lnTo>
                  <a:pt x="5059080" y="0"/>
                </a:lnTo>
                <a:lnTo>
                  <a:pt x="5059080" y="5059080"/>
                </a:lnTo>
                <a:lnTo>
                  <a:pt x="0" y="5059080"/>
                </a:lnTo>
                <a:lnTo>
                  <a:pt x="0" y="0"/>
                </a:lnTo>
                <a:close/>
              </a:path>
            </a:pathLst>
          </a:custGeom>
          <a:blipFill>
            <a:blip r:embed="rId9"/>
            <a:stretch>
              <a:fillRect/>
            </a:stretch>
          </a:blipFill>
        </p:spPr>
        <p:txBody>
          <a:bodyPr/>
          <a:lstStyle/>
          <a:p>
            <a:endParaRPr lang="en-US"/>
          </a:p>
        </p:txBody>
      </p:sp>
    </p:spTree>
    <p:extLst>
      <p:ext uri="{BB962C8B-B14F-4D97-AF65-F5344CB8AC3E}">
        <p14:creationId xmlns:p14="http://schemas.microsoft.com/office/powerpoint/2010/main" val="4211496218"/>
      </p:ext>
    </p:extLst>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7" name="TextBox 7"/>
          <p:cNvSpPr txBox="1"/>
          <p:nvPr/>
        </p:nvSpPr>
        <p:spPr>
          <a:xfrm>
            <a:off x="1302498" y="1093237"/>
            <a:ext cx="4201533" cy="717248"/>
          </a:xfrm>
          <a:prstGeom prst="rect">
            <a:avLst/>
          </a:prstGeom>
        </p:spPr>
        <p:txBody>
          <a:bodyPr lIns="0" tIns="0" rIns="0" bIns="0" rtlCol="0" anchor="t">
            <a:spAutoFit/>
          </a:bodyPr>
          <a:lstStyle/>
          <a:p>
            <a:pPr algn="ctr">
              <a:lnSpc>
                <a:spcPts val="5365"/>
              </a:lnSpc>
              <a:spcBef>
                <a:spcPct val="0"/>
              </a:spcBef>
            </a:pPr>
            <a:r>
              <a:rPr lang="en-US" sz="5400" b="1" dirty="0">
                <a:solidFill>
                  <a:schemeClr val="bg1"/>
                </a:solidFill>
                <a:latin typeface="DM Sans"/>
              </a:rPr>
              <a:t>Dataset</a:t>
            </a:r>
            <a:endParaRPr lang="en-US" sz="3887" b="1" dirty="0">
              <a:solidFill>
                <a:schemeClr val="bg1"/>
              </a:solidFill>
              <a:latin typeface="DM Sans"/>
            </a:endParaRPr>
          </a:p>
        </p:txBody>
      </p:sp>
      <p:sp>
        <p:nvSpPr>
          <p:cNvPr id="16" name="Freeform 15"/>
          <p:cNvSpPr/>
          <p:nvPr/>
        </p:nvSpPr>
        <p:spPr>
          <a:xfrm>
            <a:off x="140311" y="8942138"/>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a:blipFill>
          <a:ln cap="sq">
            <a:noFill/>
            <a:prstDash val="solid"/>
            <a:miter/>
          </a:ln>
        </p:spPr>
        <p:txBody>
          <a:bodyPr/>
          <a:lstStyle/>
          <a:p>
            <a:endParaRPr lang="en-US"/>
          </a:p>
        </p:txBody>
      </p:sp>
      <p:sp>
        <p:nvSpPr>
          <p:cNvPr id="18" name="Freeform 17"/>
          <p:cNvSpPr/>
          <p:nvPr/>
        </p:nvSpPr>
        <p:spPr>
          <a:xfrm>
            <a:off x="16924092" y="152496"/>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4">
              <a:extLst>
                <a:ext uri="{BEBA8EAE-BF5A-486C-A8C5-ECC9F3942E4B}">
                  <a14:imgProps xmlns:a14="http://schemas.microsoft.com/office/drawing/2010/main">
                    <a14:imgLayer r:embed="rId5">
                      <a14:imgEffect>
                        <a14:brightnessContrast bright="-16000" contrast="29000"/>
                      </a14:imgEffect>
                    </a14:imgLayer>
                  </a14:imgProps>
                </a:ext>
              </a:extLst>
            </a:blip>
            <a:stretch>
              <a:fillRect/>
            </a:stretch>
          </a:blipFill>
        </p:spPr>
        <p:txBody>
          <a:bodyPr/>
          <a:lstStyle/>
          <a:p>
            <a:endParaRPr lang="en-US"/>
          </a:p>
        </p:txBody>
      </p:sp>
      <p:pic>
        <p:nvPicPr>
          <p:cNvPr id="15" name="Picture 14" descr="A close-up of a currency note&#10;&#10;Description automatically generated">
            <a:extLst>
              <a:ext uri="{FF2B5EF4-FFF2-40B4-BE49-F238E27FC236}">
                <a16:creationId xmlns="" xmlns:a16="http://schemas.microsoft.com/office/drawing/2014/main" id="{CF7F7112-1983-261D-EB9A-6B2DC60394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77800" y="4725738"/>
            <a:ext cx="5029200" cy="2280510"/>
          </a:xfrm>
          <a:prstGeom prst="rect">
            <a:avLst/>
          </a:prstGeom>
        </p:spPr>
      </p:pic>
      <p:pic>
        <p:nvPicPr>
          <p:cNvPr id="19" name="Picture 18" descr="A close up of a money&#10;&#10;Description automatically generated">
            <a:extLst>
              <a:ext uri="{FF2B5EF4-FFF2-40B4-BE49-F238E27FC236}">
                <a16:creationId xmlns="" xmlns:a16="http://schemas.microsoft.com/office/drawing/2014/main" id="{1C2716D9-718F-CDFE-0CD0-4B48BE664DB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0075" y="3972644"/>
            <a:ext cx="4509157" cy="1893349"/>
          </a:xfrm>
          <a:prstGeom prst="rect">
            <a:avLst/>
          </a:prstGeom>
        </p:spPr>
      </p:pic>
      <p:pic>
        <p:nvPicPr>
          <p:cNvPr id="20" name="Picture 19" descr="A close up of a currency&#10;&#10;Description automatically generated">
            <a:extLst>
              <a:ext uri="{FF2B5EF4-FFF2-40B4-BE49-F238E27FC236}">
                <a16:creationId xmlns="" xmlns:a16="http://schemas.microsoft.com/office/drawing/2014/main" id="{537DFC52-A9D4-636C-2E71-2540AFD7C5F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08856" y="7646902"/>
            <a:ext cx="5086781" cy="2214246"/>
          </a:xfrm>
          <a:prstGeom prst="rect">
            <a:avLst/>
          </a:prstGeom>
        </p:spPr>
      </p:pic>
      <p:pic>
        <p:nvPicPr>
          <p:cNvPr id="21" name="Picture 20" descr="A close up of a currency&#10;&#10;Description automatically generated">
            <a:extLst>
              <a:ext uri="{FF2B5EF4-FFF2-40B4-BE49-F238E27FC236}">
                <a16:creationId xmlns="" xmlns:a16="http://schemas.microsoft.com/office/drawing/2014/main" id="{53BDEC62-48E4-6166-2A6E-77887A7BDB5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04205" y="3324272"/>
            <a:ext cx="1779784" cy="3455707"/>
          </a:xfrm>
          <a:prstGeom prst="rect">
            <a:avLst/>
          </a:prstGeom>
        </p:spPr>
      </p:pic>
      <p:pic>
        <p:nvPicPr>
          <p:cNvPr id="22" name="Picture 21" descr="A close up of a currency&#10;&#10;Description automatically generated">
            <a:extLst>
              <a:ext uri="{FF2B5EF4-FFF2-40B4-BE49-F238E27FC236}">
                <a16:creationId xmlns="" xmlns:a16="http://schemas.microsoft.com/office/drawing/2014/main" id="{FD74F6A9-AABB-FBF3-FF3A-6FEC31E7C76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21104" y="6286500"/>
            <a:ext cx="1692935" cy="3585039"/>
          </a:xfrm>
          <a:prstGeom prst="rect">
            <a:avLst/>
          </a:prstGeom>
        </p:spPr>
      </p:pic>
      <p:pic>
        <p:nvPicPr>
          <p:cNvPr id="23" name="Picture 22" descr="A close-up of a currency&#10;&#10;Description automatically generated">
            <a:extLst>
              <a:ext uri="{FF2B5EF4-FFF2-40B4-BE49-F238E27FC236}">
                <a16:creationId xmlns="" xmlns:a16="http://schemas.microsoft.com/office/drawing/2014/main" id="{4FCADF9F-93B0-AC9D-4222-8E4B6C66951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67862" y="6779979"/>
            <a:ext cx="5240168" cy="2921651"/>
          </a:xfrm>
          <a:prstGeom prst="rect">
            <a:avLst/>
          </a:prstGeom>
        </p:spPr>
      </p:pic>
      <p:sp>
        <p:nvSpPr>
          <p:cNvPr id="13" name="Freeform 12"/>
          <p:cNvSpPr/>
          <p:nvPr/>
        </p:nvSpPr>
        <p:spPr>
          <a:xfrm>
            <a:off x="16562965" y="8957503"/>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12">
              <a:extLst>
                <a:ext uri="{BEBA8EAE-BF5A-486C-A8C5-ECC9F3942E4B}">
                  <a14:imgProps xmlns:a14="http://schemas.microsoft.com/office/drawing/2010/main">
                    <a14:imgLayer r:embed="rId13">
                      <a14:imgEffect>
                        <a14:brightnessContrast bright="100000"/>
                      </a14:imgEffect>
                    </a14:imgLayer>
                  </a14:imgProps>
                </a:ext>
              </a:extLst>
            </a:blip>
            <a:stretch>
              <a:fillRect/>
            </a:stretch>
          </a:blipFill>
          <a:ln cap="sq">
            <a:noFill/>
            <a:prstDash val="solid"/>
            <a:miter/>
          </a:ln>
        </p:spPr>
        <p:txBody>
          <a:bodyPr/>
          <a:lstStyle/>
          <a:p>
            <a:r>
              <a:rPr lang="en-US" sz="4800" b="1" dirty="0"/>
              <a:t> </a:t>
            </a:r>
            <a:r>
              <a:rPr lang="en-US" sz="4800" b="1" dirty="0">
                <a:solidFill>
                  <a:schemeClr val="bg1"/>
                </a:solidFill>
              </a:rPr>
              <a:t>24</a:t>
            </a:r>
          </a:p>
        </p:txBody>
      </p:sp>
      <p:sp>
        <p:nvSpPr>
          <p:cNvPr id="24" name="Freeform 23"/>
          <p:cNvSpPr/>
          <p:nvPr/>
        </p:nvSpPr>
        <p:spPr>
          <a:xfrm>
            <a:off x="277412" y="152496"/>
            <a:ext cx="1256899" cy="1256899"/>
          </a:xfrm>
          <a:custGeom>
            <a:avLst/>
            <a:gdLst/>
            <a:ahLst/>
            <a:cxnLst/>
            <a:rect l="l" t="t" r="r" b="b"/>
            <a:pathLst>
              <a:path w="1256899" h="1256899">
                <a:moveTo>
                  <a:pt x="0" y="0"/>
                </a:moveTo>
                <a:lnTo>
                  <a:pt x="1256899" y="0"/>
                </a:lnTo>
                <a:lnTo>
                  <a:pt x="1256899" y="1256899"/>
                </a:lnTo>
                <a:lnTo>
                  <a:pt x="0" y="1256899"/>
                </a:lnTo>
                <a:lnTo>
                  <a:pt x="0" y="0"/>
                </a:lnTo>
                <a:close/>
              </a:path>
            </a:pathLst>
          </a:custGeom>
          <a:blipFill>
            <a:blip r:embed="rId14">
              <a:extLst>
                <a:ext uri="{BEBA8EAE-BF5A-486C-A8C5-ECC9F3942E4B}">
                  <a14:imgProps xmlns:a14="http://schemas.microsoft.com/office/drawing/2010/main">
                    <a14:imgLayer r:embed="rId15">
                      <a14:imgEffect>
                        <a14:brightnessContrast bright="100000"/>
                      </a14:imgEffect>
                    </a14:imgLayer>
                  </a14:imgProps>
                </a:ext>
              </a:extLst>
            </a:blip>
            <a:stretch>
              <a:fillRect/>
            </a:stretch>
          </a:blipFill>
        </p:spPr>
        <p:txBody>
          <a:bodyPr/>
          <a:lstStyle/>
          <a:p>
            <a:endParaRPr lang="en-US"/>
          </a:p>
        </p:txBody>
      </p:sp>
      <p:sp>
        <p:nvSpPr>
          <p:cNvPr id="3" name="TextBox 2">
            <a:extLst>
              <a:ext uri="{FF2B5EF4-FFF2-40B4-BE49-F238E27FC236}">
                <a16:creationId xmlns="" xmlns:a16="http://schemas.microsoft.com/office/drawing/2014/main" id="{26E48C1E-2AFC-4612-F2F2-D0C507593486}"/>
              </a:ext>
            </a:extLst>
          </p:cNvPr>
          <p:cNvSpPr txBox="1"/>
          <p:nvPr/>
        </p:nvSpPr>
        <p:spPr>
          <a:xfrm>
            <a:off x="6248400" y="1093237"/>
            <a:ext cx="9144000" cy="954107"/>
          </a:xfrm>
          <a:prstGeom prst="rect">
            <a:avLst/>
          </a:prstGeom>
          <a:noFill/>
        </p:spPr>
        <p:txBody>
          <a:bodyPr wrap="square">
            <a:spAutoFit/>
          </a:bodyPr>
          <a:lstStyle/>
          <a:p>
            <a:r>
              <a:rPr lang="en-US" sz="2800" dirty="0">
                <a:solidFill>
                  <a:schemeClr val="bg1"/>
                </a:solidFill>
                <a:hlinkClick r:id="rId16">
                  <a:extLst>
                    <a:ext uri="{A12FA001-AC4F-418D-AE19-62706E023703}">
                      <ahyp:hlinkClr xmlns="" xmlns:ahyp="http://schemas.microsoft.com/office/drawing/2018/hyperlinkcolor" val="tx"/>
                    </a:ext>
                  </a:extLst>
                </a:hlinkClick>
              </a:rPr>
              <a:t>https://drive.google.com/drive/folders/1Hl2y99notXxGE26N59pvVUYI4MJ1Rflo</a:t>
            </a:r>
            <a:endParaRPr lang="en-US" sz="2800" dirty="0">
              <a:solidFill>
                <a:schemeClr val="bg1"/>
              </a:solidFill>
            </a:endParaRPr>
          </a:p>
        </p:txBody>
      </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par>
                                <p:cTn id="16" presetID="22" presetClass="entr" presetSubtype="1"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500"/>
                                        <p:tgtEl>
                                          <p:spTgt spid="21"/>
                                        </p:tgtEl>
                                      </p:cBhvr>
                                    </p:animEffect>
                                  </p:childTnLst>
                                </p:cTn>
                              </p:par>
                              <p:par>
                                <p:cTn id="19" presetID="22" presetClass="entr" presetSubtype="1"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par>
                                <p:cTn id="22" presetID="22" presetClass="entr" presetSubtype="1"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par>
                                <p:cTn id="25" presetID="22" presetClass="entr" presetSubtype="1"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6286157" y="0"/>
            <a:ext cx="15430157" cy="10545890"/>
            <a:chOff x="0" y="0"/>
            <a:chExt cx="5508856" cy="3765081"/>
          </a:xfrm>
        </p:grpSpPr>
        <p:sp>
          <p:nvSpPr>
            <p:cNvPr id="3" name="Freeform 3"/>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solidFill>
              <a:srgbClr val="F1945B"/>
            </a:solidFill>
          </p:spPr>
          <p:txBody>
            <a:bodyPr/>
            <a:lstStyle/>
            <a:p>
              <a:endParaRPr lang="en-US"/>
            </a:p>
          </p:txBody>
        </p:sp>
        <p:sp>
          <p:nvSpPr>
            <p:cNvPr id="4" name="Freeform 4"/>
            <p:cNvSpPr/>
            <p:nvPr/>
          </p:nvSpPr>
          <p:spPr>
            <a:xfrm>
              <a:off x="0" y="0"/>
              <a:ext cx="5508856" cy="3765081"/>
            </a:xfrm>
            <a:custGeom>
              <a:avLst/>
              <a:gdLst/>
              <a:ahLst/>
              <a:cxnLst/>
              <a:rect l="l" t="t" r="r" b="b"/>
              <a:pathLst>
                <a:path w="5508856" h="3765081">
                  <a:moveTo>
                    <a:pt x="0" y="0"/>
                  </a:moveTo>
                  <a:lnTo>
                    <a:pt x="3335085" y="0"/>
                  </a:lnTo>
                  <a:lnTo>
                    <a:pt x="5508856" y="3765081"/>
                  </a:lnTo>
                  <a:lnTo>
                    <a:pt x="2173770" y="3765081"/>
                  </a:lnTo>
                  <a:lnTo>
                    <a:pt x="0" y="0"/>
                  </a:lnTo>
                  <a:close/>
                </a:path>
              </a:pathLst>
            </a:custGeom>
            <a:blipFill>
              <a:blip r:embed="rId2"/>
              <a:stretch>
                <a:fillRect l="-1259" r="-1259"/>
              </a:stretch>
            </a:blipFill>
          </p:spPr>
          <p:txBody>
            <a:bodyPr/>
            <a:lstStyle/>
            <a:p>
              <a:endParaRPr lang="en-US"/>
            </a:p>
          </p:txBody>
        </p:sp>
      </p:grpSp>
      <p:sp>
        <p:nvSpPr>
          <p:cNvPr id="5" name="TextBox 5"/>
          <p:cNvSpPr txBox="1"/>
          <p:nvPr/>
        </p:nvSpPr>
        <p:spPr>
          <a:xfrm>
            <a:off x="5944113" y="4051481"/>
            <a:ext cx="8457192" cy="1012585"/>
          </a:xfrm>
          <a:prstGeom prst="rect">
            <a:avLst/>
          </a:prstGeom>
        </p:spPr>
        <p:txBody>
          <a:bodyPr lIns="0" tIns="0" rIns="0" bIns="0" rtlCol="0" anchor="t">
            <a:spAutoFit/>
          </a:bodyPr>
          <a:lstStyle/>
          <a:p>
            <a:pPr marL="0" lvl="0" indent="0" algn="ctr">
              <a:lnSpc>
                <a:spcPts val="7884"/>
              </a:lnSpc>
              <a:spcBef>
                <a:spcPct val="0"/>
              </a:spcBef>
            </a:pPr>
            <a:r>
              <a:rPr lang="en-US" sz="6570" dirty="0">
                <a:solidFill>
                  <a:srgbClr val="FFFFFF"/>
                </a:solidFill>
                <a:latin typeface="Now Bold"/>
              </a:rPr>
              <a:t>TIMEPLANE </a:t>
            </a:r>
          </a:p>
        </p:txBody>
      </p:sp>
      <p:sp>
        <p:nvSpPr>
          <p:cNvPr id="6" name="TextBox 6"/>
          <p:cNvSpPr txBox="1"/>
          <p:nvPr/>
        </p:nvSpPr>
        <p:spPr>
          <a:xfrm>
            <a:off x="6901587" y="5174987"/>
            <a:ext cx="6929459" cy="902036"/>
          </a:xfrm>
          <a:prstGeom prst="rect">
            <a:avLst/>
          </a:prstGeom>
        </p:spPr>
        <p:txBody>
          <a:bodyPr lIns="0" tIns="0" rIns="0" bIns="0" rtlCol="0" anchor="t">
            <a:spAutoFit/>
          </a:bodyPr>
          <a:lstStyle/>
          <a:p>
            <a:pPr algn="ctr">
              <a:lnSpc>
                <a:spcPts val="2471"/>
              </a:lnSpc>
            </a:pPr>
            <a:r>
              <a:rPr lang="en-US" sz="1790" spc="175" dirty="0">
                <a:solidFill>
                  <a:srgbClr val="F5FFF5"/>
                </a:solidFill>
                <a:latin typeface="DM Sans"/>
              </a:rPr>
              <a:t>We chose the idea and began to see the resources and needs we needed, then we began to study, after we divided the work and began to implement it.</a:t>
            </a:r>
          </a:p>
        </p:txBody>
      </p:sp>
      <p:sp>
        <p:nvSpPr>
          <p:cNvPr id="7" name="Freeform 7"/>
          <p:cNvSpPr/>
          <p:nvPr/>
        </p:nvSpPr>
        <p:spPr>
          <a:xfrm>
            <a:off x="-2622339" y="7919689"/>
            <a:ext cx="6452848" cy="5596379"/>
          </a:xfrm>
          <a:custGeom>
            <a:avLst/>
            <a:gdLst/>
            <a:ahLst/>
            <a:cxnLst/>
            <a:rect l="l" t="t" r="r" b="b"/>
            <a:pathLst>
              <a:path w="6452848" h="5596379">
                <a:moveTo>
                  <a:pt x="0" y="0"/>
                </a:moveTo>
                <a:lnTo>
                  <a:pt x="6452849" y="0"/>
                </a:lnTo>
                <a:lnTo>
                  <a:pt x="6452849" y="5596379"/>
                </a:lnTo>
                <a:lnTo>
                  <a:pt x="0" y="559637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8" name="Freeform 8"/>
          <p:cNvSpPr/>
          <p:nvPr/>
        </p:nvSpPr>
        <p:spPr>
          <a:xfrm rot="-10800000">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9" name="Freeform 9"/>
          <p:cNvSpPr/>
          <p:nvPr/>
        </p:nvSpPr>
        <p:spPr>
          <a:xfrm>
            <a:off x="9732888" y="2425000"/>
            <a:ext cx="879643" cy="1273167"/>
          </a:xfrm>
          <a:custGeom>
            <a:avLst/>
            <a:gdLst/>
            <a:ahLst/>
            <a:cxnLst/>
            <a:rect l="l" t="t" r="r" b="b"/>
            <a:pathLst>
              <a:path w="879643" h="1273167">
                <a:moveTo>
                  <a:pt x="0" y="0"/>
                </a:moveTo>
                <a:lnTo>
                  <a:pt x="879643" y="0"/>
                </a:lnTo>
                <a:lnTo>
                  <a:pt x="879643" y="1273168"/>
                </a:lnTo>
                <a:lnTo>
                  <a:pt x="0" y="1273168"/>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grpSp>
        <p:nvGrpSpPr>
          <p:cNvPr id="11" name="Group 10"/>
          <p:cNvGrpSpPr/>
          <p:nvPr/>
        </p:nvGrpSpPr>
        <p:grpSpPr>
          <a:xfrm>
            <a:off x="16992600" y="9162875"/>
            <a:ext cx="1600200" cy="1009825"/>
            <a:chOff x="2287901" y="2378700"/>
            <a:chExt cx="1690455" cy="973796"/>
          </a:xfrm>
        </p:grpSpPr>
        <p:grpSp>
          <p:nvGrpSpPr>
            <p:cNvPr id="12" name="Group 2"/>
            <p:cNvGrpSpPr/>
            <p:nvPr/>
          </p:nvGrpSpPr>
          <p:grpSpPr>
            <a:xfrm>
              <a:off x="2743199" y="2552700"/>
              <a:ext cx="838201" cy="799796"/>
              <a:chOff x="0" y="0"/>
              <a:chExt cx="991873" cy="862860"/>
            </a:xfrm>
          </p:grpSpPr>
          <p:sp>
            <p:nvSpPr>
              <p:cNvPr id="14"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noFill/>
                <a:prstDash val="solid"/>
                <a:miter/>
              </a:ln>
            </p:spPr>
            <p:txBody>
              <a:bodyPr/>
              <a:lstStyle/>
              <a:p>
                <a:endParaRPr lang="en-US"/>
              </a:p>
            </p:txBody>
          </p:sp>
          <p:sp>
            <p:nvSpPr>
              <p:cNvPr id="15"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3" name="TextBox 32"/>
            <p:cNvSpPr txBox="1"/>
            <p:nvPr/>
          </p:nvSpPr>
          <p:spPr>
            <a:xfrm>
              <a:off x="2287901" y="2378700"/>
              <a:ext cx="1690455" cy="845806"/>
            </a:xfrm>
            <a:prstGeom prst="rect">
              <a:avLst/>
            </a:prstGeom>
            <a:ln>
              <a:noFill/>
            </a:ln>
          </p:spPr>
          <p:txBody>
            <a:bodyPr lIns="0" tIns="0" rIns="0" bIns="0" rtlCol="0" anchor="t">
              <a:spAutoFit/>
            </a:bodyPr>
            <a:lstStyle/>
            <a:p>
              <a:pPr algn="ctr">
                <a:lnSpc>
                  <a:spcPts val="7914"/>
                </a:lnSpc>
              </a:pPr>
              <a:r>
                <a:rPr lang="en-US" sz="3200" dirty="0">
                  <a:solidFill>
                    <a:srgbClr val="FFFFFF"/>
                  </a:solidFill>
                  <a:latin typeface="DM Sans Bold"/>
                </a:rPr>
                <a:t>25</a:t>
              </a:r>
              <a:endParaRPr lang="en-US" sz="5735" dirty="0">
                <a:solidFill>
                  <a:srgbClr val="FFFFFF"/>
                </a:solidFill>
                <a:latin typeface="DM Sans Bold"/>
              </a:endParaRPr>
            </a:p>
          </p:txBody>
        </p:sp>
      </p:grpSp>
    </p:spTree>
  </p:cSld>
  <p:clrMapOvr>
    <a:masterClrMapping/>
  </p:clrMapOvr>
  <p:transition spd="med">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1000"/>
                                        <p:tgtEl>
                                          <p:spTgt spid="6">
                                            <p:txEl>
                                              <p:pRg st="0" end="0"/>
                                            </p:txEl>
                                          </p:spTgt>
                                        </p:tgtEl>
                                      </p:cBhvr>
                                    </p:animEffect>
                                    <p:anim calcmode="lin" valueType="num">
                                      <p:cBhvr>
                                        <p:cTn id="16"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7060209" y="2183769"/>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txBody>
            <a:bodyPr/>
            <a:lstStyle/>
            <a:p>
              <a:endParaRPr lang="en-US"/>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6093797" y="3368497"/>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en-US"/>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7724615" y="4553226"/>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en-US"/>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6758203" y="5737955"/>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en-US"/>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4" name="Group 14"/>
          <p:cNvGrpSpPr/>
          <p:nvPr/>
        </p:nvGrpSpPr>
        <p:grpSpPr>
          <a:xfrm>
            <a:off x="7724615" y="6918503"/>
            <a:ext cx="4161751" cy="1184729"/>
            <a:chOff x="0" y="0"/>
            <a:chExt cx="2565722" cy="730386"/>
          </a:xfrm>
        </p:grpSpPr>
        <p:sp>
          <p:nvSpPr>
            <p:cNvPr id="15" name="Freeform 15"/>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txBody>
            <a:bodyPr/>
            <a:lstStyle/>
            <a:p>
              <a:endParaRPr lang="en-US"/>
            </a:p>
          </p:txBody>
        </p:sp>
        <p:sp>
          <p:nvSpPr>
            <p:cNvPr id="16" name="TextBox 16"/>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6802031" y="3618050"/>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dirty="0">
                <a:solidFill>
                  <a:srgbClr val="051D40"/>
                </a:solidFill>
                <a:latin typeface="DM Sans Bold"/>
              </a:rPr>
              <a:t>Dec-  Feb</a:t>
            </a:r>
          </a:p>
        </p:txBody>
      </p:sp>
      <p:sp>
        <p:nvSpPr>
          <p:cNvPr id="18" name="TextBox 18"/>
          <p:cNvSpPr txBox="1"/>
          <p:nvPr/>
        </p:nvSpPr>
        <p:spPr>
          <a:xfrm>
            <a:off x="7768443" y="2433321"/>
            <a:ext cx="2745282" cy="637803"/>
          </a:xfrm>
          <a:prstGeom prst="rect">
            <a:avLst/>
          </a:prstGeom>
        </p:spPr>
        <p:txBody>
          <a:bodyPr lIns="0" tIns="0" rIns="0" bIns="0" rtlCol="0" anchor="t">
            <a:spAutoFit/>
          </a:bodyPr>
          <a:lstStyle/>
          <a:p>
            <a:pPr lvl="0" algn="ctr">
              <a:lnSpc>
                <a:spcPts val="5185"/>
              </a:lnSpc>
              <a:spcBef>
                <a:spcPct val="0"/>
              </a:spcBef>
            </a:pPr>
            <a:r>
              <a:rPr lang="en-US" sz="3757" dirty="0">
                <a:solidFill>
                  <a:srgbClr val="051D40"/>
                </a:solidFill>
                <a:latin typeface="DM Sans Bold"/>
              </a:rPr>
              <a:t> Oct-Nov</a:t>
            </a:r>
          </a:p>
        </p:txBody>
      </p:sp>
      <p:sp>
        <p:nvSpPr>
          <p:cNvPr id="19" name="TextBox 19"/>
          <p:cNvSpPr txBox="1"/>
          <p:nvPr/>
        </p:nvSpPr>
        <p:spPr>
          <a:xfrm>
            <a:off x="11388338" y="2256515"/>
            <a:ext cx="5534026" cy="1538883"/>
          </a:xfrm>
          <a:prstGeom prst="rect">
            <a:avLst/>
          </a:prstGeom>
        </p:spPr>
        <p:txBody>
          <a:bodyPr lIns="0" tIns="0" rIns="0" bIns="0" rtlCol="0" anchor="t">
            <a:spAutoFit/>
          </a:bodyPr>
          <a:lstStyle/>
          <a:p>
            <a:pPr algn="ctr">
              <a:lnSpc>
                <a:spcPts val="2355"/>
              </a:lnSpc>
            </a:pPr>
            <a:r>
              <a:rPr lang="en-US" sz="2400" b="1" dirty="0">
                <a:solidFill>
                  <a:schemeClr val="accent5"/>
                </a:solidFill>
                <a:latin typeface="Share Tech"/>
              </a:rPr>
              <a:t>Planning and Research</a:t>
            </a:r>
            <a:endParaRPr lang="en-US" sz="2000" b="1" dirty="0">
              <a:solidFill>
                <a:schemeClr val="accent5"/>
              </a:solidFill>
              <a:latin typeface="DM Sans"/>
            </a:endParaRPr>
          </a:p>
          <a:p>
            <a:pPr>
              <a:lnSpc>
                <a:spcPts val="2355"/>
              </a:lnSpc>
            </a:pPr>
            <a:r>
              <a:rPr lang="en-US" sz="1869" dirty="0">
                <a:solidFill>
                  <a:srgbClr val="FFFFFF"/>
                </a:solidFill>
                <a:latin typeface="DM Sans"/>
              </a:rPr>
              <a:t>•Preamble, Problem Background, and Statement</a:t>
            </a:r>
          </a:p>
          <a:p>
            <a:pPr>
              <a:lnSpc>
                <a:spcPts val="2355"/>
              </a:lnSpc>
            </a:pPr>
            <a:r>
              <a:rPr lang="en-US" sz="1869" dirty="0">
                <a:solidFill>
                  <a:srgbClr val="FFFFFF"/>
                </a:solidFill>
                <a:latin typeface="DM Sans"/>
              </a:rPr>
              <a:t>•Significance of the Project and Objectives </a:t>
            </a:r>
          </a:p>
          <a:p>
            <a:pPr>
              <a:lnSpc>
                <a:spcPts val="2355"/>
              </a:lnSpc>
            </a:pPr>
            <a:r>
              <a:rPr lang="en-US" sz="1869" dirty="0">
                <a:solidFill>
                  <a:srgbClr val="FFFFFF"/>
                </a:solidFill>
                <a:latin typeface="DM Sans"/>
              </a:rPr>
              <a:t>• Project Scope, Requirements, and Limitations </a:t>
            </a:r>
          </a:p>
          <a:p>
            <a:pPr marL="0" lvl="0" indent="0">
              <a:lnSpc>
                <a:spcPts val="2355"/>
              </a:lnSpc>
            </a:pPr>
            <a:endParaRPr lang="en-US" sz="1869" dirty="0">
              <a:solidFill>
                <a:srgbClr val="FFFFFF"/>
              </a:solidFill>
              <a:latin typeface="DM Sans"/>
            </a:endParaRPr>
          </a:p>
        </p:txBody>
      </p:sp>
      <p:sp>
        <p:nvSpPr>
          <p:cNvPr id="20" name="TextBox 20"/>
          <p:cNvSpPr txBox="1"/>
          <p:nvPr/>
        </p:nvSpPr>
        <p:spPr>
          <a:xfrm>
            <a:off x="7768443" y="4857833"/>
            <a:ext cx="4594013" cy="460833"/>
          </a:xfrm>
          <a:prstGeom prst="rect">
            <a:avLst/>
          </a:prstGeom>
        </p:spPr>
        <p:txBody>
          <a:bodyPr lIns="0" tIns="0" rIns="0" bIns="0" rtlCol="0" anchor="t">
            <a:spAutoFit/>
          </a:bodyPr>
          <a:lstStyle/>
          <a:p>
            <a:pPr marL="0" lvl="0" indent="0" algn="ctr">
              <a:lnSpc>
                <a:spcPts val="3805"/>
              </a:lnSpc>
              <a:spcBef>
                <a:spcPct val="0"/>
              </a:spcBef>
            </a:pPr>
            <a:r>
              <a:rPr lang="en-US" sz="2757" dirty="0">
                <a:solidFill>
                  <a:srgbClr val="051D40"/>
                </a:solidFill>
                <a:latin typeface="DM Sans Bold"/>
              </a:rPr>
              <a:t>Second Semester</a:t>
            </a:r>
          </a:p>
        </p:txBody>
      </p:sp>
      <p:sp>
        <p:nvSpPr>
          <p:cNvPr id="21" name="TextBox 21"/>
          <p:cNvSpPr txBox="1"/>
          <p:nvPr/>
        </p:nvSpPr>
        <p:spPr>
          <a:xfrm>
            <a:off x="7381181" y="5987507"/>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dirty="0">
                <a:solidFill>
                  <a:srgbClr val="051D40"/>
                </a:solidFill>
                <a:latin typeface="DM Sans Bold"/>
              </a:rPr>
              <a:t>Mar -May</a:t>
            </a:r>
          </a:p>
        </p:txBody>
      </p:sp>
      <p:sp>
        <p:nvSpPr>
          <p:cNvPr id="22" name="TextBox 22"/>
          <p:cNvSpPr txBox="1"/>
          <p:nvPr/>
        </p:nvSpPr>
        <p:spPr>
          <a:xfrm>
            <a:off x="7724615" y="7170333"/>
            <a:ext cx="2745282" cy="628474"/>
          </a:xfrm>
          <a:prstGeom prst="rect">
            <a:avLst/>
          </a:prstGeom>
        </p:spPr>
        <p:txBody>
          <a:bodyPr lIns="0" tIns="0" rIns="0" bIns="0" rtlCol="0" anchor="t">
            <a:spAutoFit/>
          </a:bodyPr>
          <a:lstStyle/>
          <a:p>
            <a:pPr marL="0" lvl="0" indent="0" algn="ctr">
              <a:lnSpc>
                <a:spcPts val="5185"/>
              </a:lnSpc>
              <a:spcBef>
                <a:spcPct val="0"/>
              </a:spcBef>
            </a:pPr>
            <a:r>
              <a:rPr lang="en-US" sz="3757" dirty="0">
                <a:solidFill>
                  <a:srgbClr val="051D40"/>
                </a:solidFill>
                <a:latin typeface="DM Sans Bold"/>
              </a:rPr>
              <a:t>Jun</a:t>
            </a:r>
          </a:p>
        </p:txBody>
      </p:sp>
      <p:sp>
        <p:nvSpPr>
          <p:cNvPr id="23" name="TextBox 23"/>
          <p:cNvSpPr txBox="1"/>
          <p:nvPr/>
        </p:nvSpPr>
        <p:spPr>
          <a:xfrm>
            <a:off x="1365636" y="3373621"/>
            <a:ext cx="4728160" cy="1846659"/>
          </a:xfrm>
          <a:prstGeom prst="rect">
            <a:avLst/>
          </a:prstGeom>
        </p:spPr>
        <p:txBody>
          <a:bodyPr lIns="0" tIns="0" rIns="0" bIns="0" rtlCol="0" anchor="t">
            <a:spAutoFit/>
          </a:bodyPr>
          <a:lstStyle/>
          <a:p>
            <a:pPr algn="ctr">
              <a:lnSpc>
                <a:spcPts val="2355"/>
              </a:lnSpc>
            </a:pPr>
            <a:r>
              <a:rPr lang="en-US" sz="2400" b="1" dirty="0">
                <a:solidFill>
                  <a:schemeClr val="accent5"/>
                </a:solidFill>
                <a:latin typeface="Share Tech"/>
              </a:rPr>
              <a:t>Development</a:t>
            </a:r>
            <a:endParaRPr lang="en-US" sz="1869" b="1" dirty="0">
              <a:solidFill>
                <a:schemeClr val="accent5"/>
              </a:solidFill>
              <a:latin typeface="DM Sans"/>
            </a:endParaRPr>
          </a:p>
          <a:p>
            <a:pPr algn="just">
              <a:lnSpc>
                <a:spcPts val="2355"/>
              </a:lnSpc>
            </a:pPr>
            <a:r>
              <a:rPr lang="en-US" sz="1869" dirty="0">
                <a:solidFill>
                  <a:srgbClr val="FFFFFF"/>
                </a:solidFill>
                <a:latin typeface="DM Sans"/>
              </a:rPr>
              <a:t>•Data Collection and Preprocessing </a:t>
            </a:r>
          </a:p>
          <a:p>
            <a:pPr algn="just">
              <a:lnSpc>
                <a:spcPts val="2355"/>
              </a:lnSpc>
            </a:pPr>
            <a:r>
              <a:rPr lang="en-US" sz="1869" dirty="0">
                <a:solidFill>
                  <a:srgbClr val="FFFFFF"/>
                </a:solidFill>
                <a:latin typeface="DM Sans"/>
              </a:rPr>
              <a:t>•Machine Learning Model Development and Training </a:t>
            </a:r>
          </a:p>
          <a:p>
            <a:pPr algn="just">
              <a:lnSpc>
                <a:spcPts val="2355"/>
              </a:lnSpc>
            </a:pPr>
            <a:r>
              <a:rPr lang="en-US" sz="1869" dirty="0">
                <a:solidFill>
                  <a:srgbClr val="FFFFFF"/>
                </a:solidFill>
                <a:latin typeface="DM Sans"/>
              </a:rPr>
              <a:t>•Mobile App Interface Development </a:t>
            </a:r>
          </a:p>
          <a:p>
            <a:pPr marL="0" lvl="0" indent="0" algn="just">
              <a:lnSpc>
                <a:spcPts val="2355"/>
              </a:lnSpc>
            </a:pPr>
            <a:endParaRPr lang="en-US" sz="1869" dirty="0">
              <a:solidFill>
                <a:srgbClr val="FFFFFF"/>
              </a:solidFill>
              <a:latin typeface="DM Sans"/>
            </a:endParaRPr>
          </a:p>
        </p:txBody>
      </p:sp>
      <p:sp>
        <p:nvSpPr>
          <p:cNvPr id="24" name="TextBox 24"/>
          <p:cNvSpPr txBox="1"/>
          <p:nvPr/>
        </p:nvSpPr>
        <p:spPr>
          <a:xfrm>
            <a:off x="1295400" y="5896570"/>
            <a:ext cx="5920003" cy="1231106"/>
          </a:xfrm>
          <a:prstGeom prst="rect">
            <a:avLst/>
          </a:prstGeom>
        </p:spPr>
        <p:txBody>
          <a:bodyPr wrap="square" lIns="0" tIns="0" rIns="0" bIns="0" rtlCol="0" anchor="t">
            <a:spAutoFit/>
          </a:bodyPr>
          <a:lstStyle/>
          <a:p>
            <a:pPr algn="ctr">
              <a:lnSpc>
                <a:spcPts val="2355"/>
              </a:lnSpc>
            </a:pPr>
            <a:r>
              <a:rPr lang="en-US" sz="2400" b="1" dirty="0">
                <a:solidFill>
                  <a:schemeClr val="accent5"/>
                </a:solidFill>
                <a:latin typeface="Share Tech"/>
              </a:rPr>
              <a:t>Testing and Refinement</a:t>
            </a:r>
            <a:endParaRPr lang="en-US" b="1" dirty="0">
              <a:solidFill>
                <a:schemeClr val="accent5"/>
              </a:solidFill>
              <a:latin typeface="DM Sans"/>
            </a:endParaRPr>
          </a:p>
          <a:p>
            <a:pPr algn="just">
              <a:lnSpc>
                <a:spcPts val="2355"/>
              </a:lnSpc>
            </a:pPr>
            <a:r>
              <a:rPr lang="en-US" dirty="0">
                <a:solidFill>
                  <a:srgbClr val="FFFFFF"/>
                </a:solidFill>
                <a:latin typeface="DM Sans"/>
              </a:rPr>
              <a:t>•Integration and Testing of Image Recognition </a:t>
            </a:r>
          </a:p>
          <a:p>
            <a:pPr algn="just">
              <a:lnSpc>
                <a:spcPts val="2355"/>
              </a:lnSpc>
            </a:pPr>
            <a:r>
              <a:rPr lang="en-US" dirty="0">
                <a:solidFill>
                  <a:srgbClr val="FFFFFF"/>
                </a:solidFill>
                <a:latin typeface="DM Sans"/>
              </a:rPr>
              <a:t>•Real-time Processing Implementation and Testing </a:t>
            </a:r>
          </a:p>
          <a:p>
            <a:pPr marL="0" lvl="0" indent="0" algn="just">
              <a:lnSpc>
                <a:spcPts val="2355"/>
              </a:lnSpc>
            </a:pPr>
            <a:r>
              <a:rPr lang="en-US" dirty="0">
                <a:solidFill>
                  <a:srgbClr val="FFFFFF"/>
                </a:solidFill>
                <a:latin typeface="DM Sans"/>
              </a:rPr>
              <a:t>Authentication and Security Features Integration</a:t>
            </a:r>
          </a:p>
        </p:txBody>
      </p:sp>
      <p:sp>
        <p:nvSpPr>
          <p:cNvPr id="25" name="TextBox 25"/>
          <p:cNvSpPr txBox="1"/>
          <p:nvPr/>
        </p:nvSpPr>
        <p:spPr>
          <a:xfrm>
            <a:off x="11886366" y="7208433"/>
            <a:ext cx="5035998" cy="1333698"/>
          </a:xfrm>
          <a:prstGeom prst="rect">
            <a:avLst/>
          </a:prstGeom>
        </p:spPr>
        <p:txBody>
          <a:bodyPr lIns="0" tIns="0" rIns="0" bIns="0" rtlCol="0" anchor="t">
            <a:spAutoFit/>
          </a:bodyPr>
          <a:lstStyle/>
          <a:p>
            <a:pPr algn="ctr">
              <a:lnSpc>
                <a:spcPts val="2635"/>
              </a:lnSpc>
            </a:pPr>
            <a:r>
              <a:rPr lang="en-US" sz="2400" b="1" dirty="0">
                <a:solidFill>
                  <a:schemeClr val="accent5"/>
                </a:solidFill>
                <a:latin typeface="Share Tech"/>
              </a:rPr>
              <a:t>Documentation and Finalization</a:t>
            </a:r>
            <a:endParaRPr lang="ar-EG" sz="2400" b="1" dirty="0">
              <a:solidFill>
                <a:schemeClr val="accent5"/>
              </a:solidFill>
              <a:latin typeface="Share Tech"/>
            </a:endParaRPr>
          </a:p>
          <a:p>
            <a:pPr>
              <a:lnSpc>
                <a:spcPts val="2635"/>
              </a:lnSpc>
            </a:pPr>
            <a:r>
              <a:rPr lang="en-US" sz="2091" dirty="0">
                <a:solidFill>
                  <a:srgbClr val="FFFFFF"/>
                </a:solidFill>
                <a:latin typeface="DM Sans"/>
              </a:rPr>
              <a:t>•Project Report Compilation </a:t>
            </a:r>
          </a:p>
          <a:p>
            <a:pPr>
              <a:lnSpc>
                <a:spcPts val="2635"/>
              </a:lnSpc>
            </a:pPr>
            <a:r>
              <a:rPr lang="en-US" sz="2091" dirty="0">
                <a:solidFill>
                  <a:srgbClr val="FFFFFF"/>
                </a:solidFill>
                <a:latin typeface="DM Sans"/>
              </a:rPr>
              <a:t>•Final Testing and Quality Assurance </a:t>
            </a:r>
          </a:p>
          <a:p>
            <a:pPr marL="0" lvl="0" indent="0">
              <a:lnSpc>
                <a:spcPts val="2635"/>
              </a:lnSpc>
            </a:pPr>
            <a:endParaRPr lang="en-US" sz="2091" dirty="0">
              <a:solidFill>
                <a:srgbClr val="FFFFFF"/>
              </a:solidFill>
              <a:latin typeface="DM Sans"/>
            </a:endParaRPr>
          </a:p>
        </p:txBody>
      </p:sp>
      <p:sp>
        <p:nvSpPr>
          <p:cNvPr id="26" name="Freeform 26"/>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27" name="Freeform 27"/>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28" name="Group 28"/>
          <p:cNvGrpSpPr/>
          <p:nvPr/>
        </p:nvGrpSpPr>
        <p:grpSpPr>
          <a:xfrm rot="-10800000">
            <a:off x="6093797" y="989515"/>
            <a:ext cx="4161751" cy="1184729"/>
            <a:chOff x="0" y="0"/>
            <a:chExt cx="2565722" cy="730386"/>
          </a:xfrm>
        </p:grpSpPr>
        <p:sp>
          <p:nvSpPr>
            <p:cNvPr id="29" name="Freeform 2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en-US"/>
            </a:p>
          </p:txBody>
        </p:sp>
        <p:sp>
          <p:nvSpPr>
            <p:cNvPr id="30" name="TextBox 3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31" name="TextBox 31"/>
          <p:cNvSpPr txBox="1"/>
          <p:nvPr/>
        </p:nvSpPr>
        <p:spPr>
          <a:xfrm>
            <a:off x="6477000" y="1314573"/>
            <a:ext cx="3377901" cy="602729"/>
          </a:xfrm>
          <a:prstGeom prst="rect">
            <a:avLst/>
          </a:prstGeom>
        </p:spPr>
        <p:txBody>
          <a:bodyPr wrap="square" lIns="0" tIns="0" rIns="0" bIns="0" rtlCol="0" anchor="t">
            <a:spAutoFit/>
          </a:bodyPr>
          <a:lstStyle/>
          <a:p>
            <a:pPr algn="ctr">
              <a:lnSpc>
                <a:spcPts val="4675"/>
              </a:lnSpc>
              <a:spcBef>
                <a:spcPct val="0"/>
              </a:spcBef>
            </a:pPr>
            <a:r>
              <a:rPr lang="en-US" sz="3387" dirty="0">
                <a:solidFill>
                  <a:srgbClr val="000000"/>
                </a:solidFill>
                <a:latin typeface="Arimo Bold"/>
              </a:rPr>
              <a:t>First Semester</a:t>
            </a:r>
          </a:p>
        </p:txBody>
      </p:sp>
      <p:grpSp>
        <p:nvGrpSpPr>
          <p:cNvPr id="33" name="Group 32"/>
          <p:cNvGrpSpPr/>
          <p:nvPr/>
        </p:nvGrpSpPr>
        <p:grpSpPr>
          <a:xfrm>
            <a:off x="16992600" y="9159603"/>
            <a:ext cx="1600200" cy="1009824"/>
            <a:chOff x="2287901" y="2378701"/>
            <a:chExt cx="1690455" cy="973795"/>
          </a:xfrm>
        </p:grpSpPr>
        <p:grpSp>
          <p:nvGrpSpPr>
            <p:cNvPr id="34" name="Group 2"/>
            <p:cNvGrpSpPr/>
            <p:nvPr/>
          </p:nvGrpSpPr>
          <p:grpSpPr>
            <a:xfrm>
              <a:off x="2743199" y="2552700"/>
              <a:ext cx="838201" cy="799796"/>
              <a:chOff x="0" y="0"/>
              <a:chExt cx="991873" cy="862860"/>
            </a:xfrm>
          </p:grpSpPr>
          <p:sp>
            <p:nvSpPr>
              <p:cNvPr id="36"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noFill/>
                <a:prstDash val="solid"/>
                <a:miter/>
              </a:ln>
            </p:spPr>
            <p:txBody>
              <a:bodyPr/>
              <a:lstStyle/>
              <a:p>
                <a:endParaRPr lang="en-US"/>
              </a:p>
            </p:txBody>
          </p:sp>
          <p:sp>
            <p:nvSpPr>
              <p:cNvPr id="37"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35" name="TextBox 32"/>
            <p:cNvSpPr txBox="1"/>
            <p:nvPr/>
          </p:nvSpPr>
          <p:spPr>
            <a:xfrm>
              <a:off x="2287901" y="2378701"/>
              <a:ext cx="1690455" cy="845806"/>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26</a:t>
              </a:r>
              <a:endParaRPr lang="en-US" sz="5735" dirty="0">
                <a:solidFill>
                  <a:srgbClr val="FFFFFF"/>
                </a:solidFill>
                <a:latin typeface="DM Sans Bold"/>
              </a:endParaRPr>
            </a:p>
          </p:txBody>
        </p:sp>
      </p:grpSp>
    </p:spTree>
    <p:extLst>
      <p:ext uri="{BB962C8B-B14F-4D97-AF65-F5344CB8AC3E}">
        <p14:creationId xmlns:p14="http://schemas.microsoft.com/office/powerpoint/2010/main" val="34331747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10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fill="hold"/>
                                        <p:tgtEl>
                                          <p:spTgt spid="19"/>
                                        </p:tgtEl>
                                        <p:attrNameLst>
                                          <p:attrName>ppt_x</p:attrName>
                                        </p:attrNameLst>
                                      </p:cBhvr>
                                      <p:tavLst>
                                        <p:tav tm="0">
                                          <p:val>
                                            <p:strVal val="1+#ppt_w/2"/>
                                          </p:val>
                                        </p:tav>
                                        <p:tav tm="100000">
                                          <p:val>
                                            <p:strVal val="#ppt_x"/>
                                          </p:val>
                                        </p:tav>
                                      </p:tavLst>
                                    </p:anim>
                                    <p:anim calcmode="lin" valueType="num">
                                      <p:cBhvr additive="base">
                                        <p:cTn id="17" dur="5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10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additive="base">
                                        <p:cTn id="26" dur="500" fill="hold"/>
                                        <p:tgtEl>
                                          <p:spTgt spid="23"/>
                                        </p:tgtEl>
                                        <p:attrNameLst>
                                          <p:attrName>ppt_x</p:attrName>
                                        </p:attrNameLst>
                                      </p:cBhvr>
                                      <p:tavLst>
                                        <p:tav tm="0">
                                          <p:val>
                                            <p:strVal val="0-#ppt_w/2"/>
                                          </p:val>
                                        </p:tav>
                                        <p:tav tm="100000">
                                          <p:val>
                                            <p:strVal val="#ppt_x"/>
                                          </p:val>
                                        </p:tav>
                                      </p:tavLst>
                                    </p:anim>
                                    <p:anim calcmode="lin" valueType="num">
                                      <p:cBhvr additive="base">
                                        <p:cTn id="27" dur="500" fill="hold"/>
                                        <p:tgtEl>
                                          <p:spTgt spid="23"/>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2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down)">
                                      <p:cBhvr>
                                        <p:cTn id="31" dur="1000"/>
                                        <p:tgtEl>
                                          <p:spTgt spid="20"/>
                                        </p:tgtEl>
                                      </p:cBhvr>
                                    </p:animEffect>
                                  </p:childTnLst>
                                </p:cTn>
                              </p:par>
                            </p:childTnLst>
                          </p:cTn>
                        </p:par>
                        <p:par>
                          <p:cTn id="32" fill="hold">
                            <p:stCondLst>
                              <p:cond delay="1500"/>
                            </p:stCondLst>
                            <p:childTnLst>
                              <p:par>
                                <p:cTn id="33" presetID="22" presetClass="entr" presetSubtype="4"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10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additive="base">
                                        <p:cTn id="40" dur="500" fill="hold"/>
                                        <p:tgtEl>
                                          <p:spTgt spid="24"/>
                                        </p:tgtEl>
                                        <p:attrNameLst>
                                          <p:attrName>ppt_x</p:attrName>
                                        </p:attrNameLst>
                                      </p:cBhvr>
                                      <p:tavLst>
                                        <p:tav tm="0">
                                          <p:val>
                                            <p:strVal val="0-#ppt_w/2"/>
                                          </p:val>
                                        </p:tav>
                                        <p:tav tm="100000">
                                          <p:val>
                                            <p:strVal val="#ppt_x"/>
                                          </p:val>
                                        </p:tav>
                                      </p:tavLst>
                                    </p:anim>
                                    <p:anim calcmode="lin" valueType="num">
                                      <p:cBhvr additive="base">
                                        <p:cTn id="41" dur="500" fill="hold"/>
                                        <p:tgtEl>
                                          <p:spTgt spid="24"/>
                                        </p:tgtEl>
                                        <p:attrNameLst>
                                          <p:attrName>ppt_y</p:attrName>
                                        </p:attrNameLst>
                                      </p:cBhvr>
                                      <p:tavLst>
                                        <p:tav tm="0">
                                          <p:val>
                                            <p:strVal val="#ppt_y"/>
                                          </p:val>
                                        </p:tav>
                                        <p:tav tm="100000">
                                          <p:val>
                                            <p:strVal val="#ppt_y"/>
                                          </p:val>
                                        </p:tav>
                                      </p:tavLst>
                                    </p:anim>
                                  </p:childTnLst>
                                </p:cTn>
                              </p:par>
                            </p:childTnLst>
                          </p:cTn>
                        </p:par>
                        <p:par>
                          <p:cTn id="42" fill="hold">
                            <p:stCondLst>
                              <p:cond delay="500"/>
                            </p:stCondLst>
                            <p:childTnLst>
                              <p:par>
                                <p:cTn id="43" presetID="22" presetClass="entr" presetSubtype="4"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down)">
                                      <p:cBhvr>
                                        <p:cTn id="45" dur="10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additive="base">
                                        <p:cTn id="50" dur="500" fill="hold"/>
                                        <p:tgtEl>
                                          <p:spTgt spid="25"/>
                                        </p:tgtEl>
                                        <p:attrNameLst>
                                          <p:attrName>ppt_x</p:attrName>
                                        </p:attrNameLst>
                                      </p:cBhvr>
                                      <p:tavLst>
                                        <p:tav tm="0">
                                          <p:val>
                                            <p:strVal val="1+#ppt_w/2"/>
                                          </p:val>
                                        </p:tav>
                                        <p:tav tm="100000">
                                          <p:val>
                                            <p:strVal val="#ppt_x"/>
                                          </p:val>
                                        </p:tav>
                                      </p:tavLst>
                                    </p:anim>
                                    <p:anim calcmode="lin" valueType="num">
                                      <p:cBhvr additive="base">
                                        <p:cTn id="51"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31"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US"/>
          </a:p>
        </p:txBody>
      </p:sp>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txBody>
          <a:bodyPr/>
          <a:lstStyle/>
          <a:p>
            <a:endParaRPr lang="en-US"/>
          </a:p>
        </p:txBody>
      </p:sp>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US"/>
          </a:p>
        </p:txBody>
      </p:sp>
      <p:grpSp>
        <p:nvGrpSpPr>
          <p:cNvPr id="12" name="Group 12"/>
          <p:cNvGrpSpPr/>
          <p:nvPr/>
        </p:nvGrpSpPr>
        <p:grpSpPr>
          <a:xfrm>
            <a:off x="7162800" y="4030964"/>
            <a:ext cx="4297048" cy="4206015"/>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1676400" y="1394635"/>
            <a:ext cx="12480644" cy="832023"/>
          </a:xfrm>
          <a:prstGeom prst="rect">
            <a:avLst/>
          </a:prstGeom>
        </p:spPr>
        <p:txBody>
          <a:bodyPr wrap="square" lIns="0" tIns="0" rIns="0" bIns="0" rtlCol="0" anchor="t">
            <a:spAutoFit/>
          </a:bodyPr>
          <a:lstStyle/>
          <a:p>
            <a:pPr lvl="0" algn="ctr">
              <a:lnSpc>
                <a:spcPts val="6451"/>
              </a:lnSpc>
              <a:spcBef>
                <a:spcPct val="0"/>
              </a:spcBef>
            </a:pPr>
            <a:r>
              <a:rPr lang="en-US" sz="5376" b="1" dirty="0">
                <a:solidFill>
                  <a:srgbClr val="FFFFFF"/>
                </a:solidFill>
                <a:latin typeface="Now Bold"/>
              </a:rPr>
              <a:t>The second part of the project</a:t>
            </a:r>
          </a:p>
        </p:txBody>
      </p:sp>
      <p:sp>
        <p:nvSpPr>
          <p:cNvPr id="17" name="TextBox 17"/>
          <p:cNvSpPr txBox="1"/>
          <p:nvPr/>
        </p:nvSpPr>
        <p:spPr>
          <a:xfrm>
            <a:off x="2223213" y="2412665"/>
            <a:ext cx="11472479" cy="393634"/>
          </a:xfrm>
          <a:prstGeom prst="rect">
            <a:avLst/>
          </a:prstGeom>
        </p:spPr>
        <p:txBody>
          <a:bodyPr wrap="square" lIns="0" tIns="0" rIns="0" bIns="0" rtlCol="0" anchor="t">
            <a:spAutoFit/>
          </a:bodyPr>
          <a:lstStyle/>
          <a:p>
            <a:pPr lvl="0" algn="ctr">
              <a:lnSpc>
                <a:spcPts val="3235"/>
              </a:lnSpc>
              <a:spcBef>
                <a:spcPct val="0"/>
              </a:spcBef>
            </a:pPr>
            <a:r>
              <a:rPr lang="en-US" sz="2344" dirty="0">
                <a:solidFill>
                  <a:srgbClr val="FFFFFF"/>
                </a:solidFill>
                <a:latin typeface="DM Sans"/>
              </a:rPr>
              <a:t>we did 3 parts</a:t>
            </a:r>
          </a:p>
        </p:txBody>
      </p:sp>
      <p:sp>
        <p:nvSpPr>
          <p:cNvPr id="24" name="TextBox 24"/>
          <p:cNvSpPr txBox="1"/>
          <p:nvPr/>
        </p:nvSpPr>
        <p:spPr>
          <a:xfrm>
            <a:off x="7100692" y="7392148"/>
            <a:ext cx="4248756" cy="282129"/>
          </a:xfrm>
          <a:prstGeom prst="rect">
            <a:avLst/>
          </a:prstGeom>
        </p:spPr>
        <p:txBody>
          <a:bodyPr wrap="square" lIns="0" tIns="0" rIns="0" bIns="0" rtlCol="0" anchor="t">
            <a:spAutoFit/>
          </a:bodyPr>
          <a:lstStyle/>
          <a:p>
            <a:pPr marL="0" lvl="0" indent="0" algn="ctr">
              <a:lnSpc>
                <a:spcPts val="2169"/>
              </a:lnSpc>
              <a:spcBef>
                <a:spcPct val="0"/>
              </a:spcBef>
            </a:pPr>
            <a:r>
              <a:rPr lang="en-US" sz="2000" b="1" dirty="0">
                <a:solidFill>
                  <a:schemeClr val="accent6">
                    <a:lumMod val="75000"/>
                  </a:schemeClr>
                </a:solidFill>
                <a:latin typeface="DM Sans"/>
              </a:rPr>
              <a:t>Add sound</a:t>
            </a:r>
            <a:endParaRPr lang="ar-EG" sz="2000" b="1" dirty="0">
              <a:solidFill>
                <a:schemeClr val="accent6">
                  <a:lumMod val="75000"/>
                </a:schemeClr>
              </a:solidFill>
              <a:latin typeface="DM Sans"/>
            </a:endParaRPr>
          </a:p>
        </p:txBody>
      </p:sp>
      <p:sp>
        <p:nvSpPr>
          <p:cNvPr id="25" name="TextBox 25"/>
          <p:cNvSpPr txBox="1"/>
          <p:nvPr/>
        </p:nvSpPr>
        <p:spPr>
          <a:xfrm>
            <a:off x="8113742" y="6508221"/>
            <a:ext cx="2395164" cy="410369"/>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0071C9"/>
                </a:solidFill>
                <a:latin typeface="DM Sans Bold"/>
              </a:rPr>
              <a:t>Step2</a:t>
            </a:r>
          </a:p>
        </p:txBody>
      </p:sp>
      <p:sp>
        <p:nvSpPr>
          <p:cNvPr id="30" name="Freeform 29"/>
          <p:cNvSpPr/>
          <p:nvPr/>
        </p:nvSpPr>
        <p:spPr>
          <a:xfrm>
            <a:off x="8702951" y="4775525"/>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5"/>
            <a:stretch>
              <a:fillRect/>
            </a:stretch>
          </a:blipFill>
        </p:spPr>
        <p:txBody>
          <a:bodyPr/>
          <a:lstStyle/>
          <a:p>
            <a:endParaRPr lang="en-US"/>
          </a:p>
        </p:txBody>
      </p:sp>
      <p:sp>
        <p:nvSpPr>
          <p:cNvPr id="29" name="TextBox 32"/>
          <p:cNvSpPr txBox="1"/>
          <p:nvPr/>
        </p:nvSpPr>
        <p:spPr>
          <a:xfrm>
            <a:off x="16992600" y="9159603"/>
            <a:ext cx="1600200" cy="877100"/>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27</a:t>
            </a:r>
            <a:endParaRPr lang="en-US" sz="5735" dirty="0">
              <a:solidFill>
                <a:srgbClr val="FFFFFF"/>
              </a:solidFill>
              <a:latin typeface="DM Sans Bold"/>
            </a:endParaRPr>
          </a:p>
        </p:txBody>
      </p:sp>
      <p:grpSp>
        <p:nvGrpSpPr>
          <p:cNvPr id="31" name="Group 9"/>
          <p:cNvGrpSpPr/>
          <p:nvPr/>
        </p:nvGrpSpPr>
        <p:grpSpPr>
          <a:xfrm>
            <a:off x="2311592" y="4011060"/>
            <a:ext cx="4297048" cy="4206015"/>
            <a:chOff x="0" y="0"/>
            <a:chExt cx="1131733" cy="1107757"/>
          </a:xfrm>
        </p:grpSpPr>
        <p:sp>
          <p:nvSpPr>
            <p:cNvPr id="32"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33"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34" name="TextBox 19"/>
          <p:cNvSpPr txBox="1"/>
          <p:nvPr/>
        </p:nvSpPr>
        <p:spPr>
          <a:xfrm>
            <a:off x="2790778" y="7257529"/>
            <a:ext cx="3200745" cy="551369"/>
          </a:xfrm>
          <a:prstGeom prst="rect">
            <a:avLst/>
          </a:prstGeom>
        </p:spPr>
        <p:txBody>
          <a:bodyPr lIns="0" tIns="0" rIns="0" bIns="0" rtlCol="0" anchor="t">
            <a:spAutoFit/>
          </a:bodyPr>
          <a:lstStyle/>
          <a:p>
            <a:pPr marL="0" lvl="0" indent="0" algn="ctr">
              <a:lnSpc>
                <a:spcPts val="2169"/>
              </a:lnSpc>
              <a:spcBef>
                <a:spcPct val="0"/>
              </a:spcBef>
            </a:pPr>
            <a:r>
              <a:rPr lang="en-US" sz="2000" b="1" dirty="0">
                <a:solidFill>
                  <a:schemeClr val="accent6">
                    <a:lumMod val="75000"/>
                  </a:schemeClr>
                </a:solidFill>
                <a:latin typeface="DM Sans"/>
              </a:rPr>
              <a:t> Application</a:t>
            </a:r>
            <a:endParaRPr lang="ar-EG" sz="2000" b="1" dirty="0">
              <a:solidFill>
                <a:schemeClr val="accent6">
                  <a:lumMod val="75000"/>
                </a:schemeClr>
              </a:solidFill>
              <a:latin typeface="DM Sans"/>
            </a:endParaRPr>
          </a:p>
          <a:p>
            <a:pPr marL="0" lvl="0" indent="0" algn="ctr">
              <a:lnSpc>
                <a:spcPts val="2169"/>
              </a:lnSpc>
              <a:spcBef>
                <a:spcPct val="0"/>
              </a:spcBef>
            </a:pPr>
            <a:r>
              <a:rPr lang="en-US" sz="1572" u="none" strike="noStrike" dirty="0">
                <a:solidFill>
                  <a:srgbClr val="051D40"/>
                </a:solidFill>
                <a:latin typeface="DM Sans"/>
              </a:rPr>
              <a:t>.</a:t>
            </a:r>
          </a:p>
        </p:txBody>
      </p:sp>
      <p:sp>
        <p:nvSpPr>
          <p:cNvPr id="35" name="TextBox 20"/>
          <p:cNvSpPr txBox="1"/>
          <p:nvPr/>
        </p:nvSpPr>
        <p:spPr>
          <a:xfrm>
            <a:off x="3262534" y="6508222"/>
            <a:ext cx="2395164" cy="410369"/>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0071C9"/>
                </a:solidFill>
                <a:latin typeface="DM Sans Bold"/>
              </a:rPr>
              <a:t>Step1</a:t>
            </a:r>
          </a:p>
        </p:txBody>
      </p:sp>
      <p:sp>
        <p:nvSpPr>
          <p:cNvPr id="36" name="Freeform 16"/>
          <p:cNvSpPr/>
          <p:nvPr/>
        </p:nvSpPr>
        <p:spPr>
          <a:xfrm>
            <a:off x="3932082" y="4438589"/>
            <a:ext cx="1056068" cy="1779658"/>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6"/>
            <a:stretch>
              <a:fillRect/>
            </a:stretch>
          </a:blipFill>
        </p:spPr>
        <p:txBody>
          <a:bodyPr/>
          <a:lstStyle/>
          <a:p>
            <a:endParaRPr lang="en-US"/>
          </a:p>
        </p:txBody>
      </p:sp>
      <p:grpSp>
        <p:nvGrpSpPr>
          <p:cNvPr id="37" name="Group 6"/>
          <p:cNvGrpSpPr/>
          <p:nvPr/>
        </p:nvGrpSpPr>
        <p:grpSpPr>
          <a:xfrm>
            <a:off x="11841501" y="3983652"/>
            <a:ext cx="4297048" cy="4206015"/>
            <a:chOff x="0" y="0"/>
            <a:chExt cx="1131733" cy="1107757"/>
          </a:xfrm>
        </p:grpSpPr>
        <p:sp>
          <p:nvSpPr>
            <p:cNvPr id="38"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39"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40" name="TextBox 18"/>
          <p:cNvSpPr txBox="1"/>
          <p:nvPr/>
        </p:nvSpPr>
        <p:spPr>
          <a:xfrm>
            <a:off x="12305302" y="6508221"/>
            <a:ext cx="3432147" cy="410369"/>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0071C9"/>
                </a:solidFill>
                <a:latin typeface="DM Sans Bold"/>
              </a:rPr>
              <a:t>Step3</a:t>
            </a:r>
          </a:p>
        </p:txBody>
      </p:sp>
      <p:sp>
        <p:nvSpPr>
          <p:cNvPr id="41" name="TextBox 26"/>
          <p:cNvSpPr txBox="1"/>
          <p:nvPr/>
        </p:nvSpPr>
        <p:spPr>
          <a:xfrm>
            <a:off x="12389652" y="7257529"/>
            <a:ext cx="3200745" cy="282129"/>
          </a:xfrm>
          <a:prstGeom prst="rect">
            <a:avLst/>
          </a:prstGeom>
        </p:spPr>
        <p:txBody>
          <a:bodyPr lIns="0" tIns="0" rIns="0" bIns="0" rtlCol="0" anchor="t">
            <a:spAutoFit/>
          </a:bodyPr>
          <a:lstStyle/>
          <a:p>
            <a:pPr lvl="0" algn="ctr">
              <a:lnSpc>
                <a:spcPts val="2169"/>
              </a:lnSpc>
              <a:spcBef>
                <a:spcPct val="0"/>
              </a:spcBef>
            </a:pPr>
            <a:r>
              <a:rPr lang="en-US" sz="2000" b="1" dirty="0">
                <a:solidFill>
                  <a:schemeClr val="accent6">
                    <a:lumMod val="75000"/>
                  </a:schemeClr>
                </a:solidFill>
                <a:latin typeface="DM Sans"/>
              </a:rPr>
              <a:t>Edit model</a:t>
            </a:r>
            <a:endParaRPr lang="ar-EG" sz="2000" b="1" dirty="0">
              <a:solidFill>
                <a:schemeClr val="accent6">
                  <a:lumMod val="75000"/>
                </a:schemeClr>
              </a:solidFill>
              <a:latin typeface="DM Sans"/>
            </a:endParaRPr>
          </a:p>
        </p:txBody>
      </p:sp>
      <p:sp>
        <p:nvSpPr>
          <p:cNvPr id="42" name="Freeform 41"/>
          <p:cNvSpPr/>
          <p:nvPr/>
        </p:nvSpPr>
        <p:spPr>
          <a:xfrm>
            <a:off x="13384865" y="4457265"/>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7">
              <a:extLst>
                <a:ext uri="{96DAC541-7B7A-43D3-8B79-37D633B846F1}">
                  <asvg:svgBlip xmlns="" xmlns:asvg="http://schemas.microsoft.com/office/drawing/2016/SVG/main" r:embed="rId8"/>
                </a:ext>
              </a:extLst>
            </a:blip>
            <a:stretch>
              <a:fillRect/>
            </a:stretch>
          </a:blipFill>
          <a:ln cap="sq">
            <a:noFill/>
            <a:prstDash val="solid"/>
            <a:miter/>
          </a:ln>
        </p:spPr>
        <p:txBody>
          <a:bodyPr/>
          <a:lstStyle/>
          <a:p>
            <a:endParaRPr lang="en-US"/>
          </a:p>
        </p:txBody>
      </p:sp>
    </p:spTree>
    <p:extLst>
      <p:ext uri="{BB962C8B-B14F-4D97-AF65-F5344CB8AC3E}">
        <p14:creationId xmlns:p14="http://schemas.microsoft.com/office/powerpoint/2010/main" val="4741985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randombar(horizontal)">
                                      <p:cBhvr>
                                        <p:cTn id="7" dur="500"/>
                                        <p:tgtEl>
                                          <p:spTgt spid="3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randombar(horizontal)">
                                      <p:cBhvr>
                                        <p:cTn id="11" dur="500"/>
                                        <p:tgtEl>
                                          <p:spTgt spid="24"/>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randombar(horizontal)">
                                      <p:cBhvr>
                                        <p:cTn id="1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4"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grpSp>
        <p:nvGrpSpPr>
          <p:cNvPr id="2" name="Group 2"/>
          <p:cNvGrpSpPr/>
          <p:nvPr/>
        </p:nvGrpSpPr>
        <p:grpSpPr>
          <a:xfrm>
            <a:off x="152526" y="3863014"/>
            <a:ext cx="2415535" cy="3719503"/>
            <a:chOff x="0" y="0"/>
            <a:chExt cx="862412" cy="1327963"/>
          </a:xfrm>
        </p:grpSpPr>
        <p:sp>
          <p:nvSpPr>
            <p:cNvPr id="3" name="Freeform 3"/>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4" name="TextBox 4"/>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8" name="Group 8"/>
          <p:cNvGrpSpPr/>
          <p:nvPr/>
        </p:nvGrpSpPr>
        <p:grpSpPr>
          <a:xfrm>
            <a:off x="2739512" y="3863014"/>
            <a:ext cx="2415535" cy="3719503"/>
            <a:chOff x="0" y="0"/>
            <a:chExt cx="862412" cy="1327963"/>
          </a:xfrm>
        </p:grpSpPr>
        <p:sp>
          <p:nvSpPr>
            <p:cNvPr id="9" name="Freeform 9"/>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10" name="TextBox 10"/>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14" name="Group 14"/>
          <p:cNvGrpSpPr/>
          <p:nvPr/>
        </p:nvGrpSpPr>
        <p:grpSpPr>
          <a:xfrm>
            <a:off x="5429612" y="3863014"/>
            <a:ext cx="2415535" cy="3719503"/>
            <a:chOff x="0" y="0"/>
            <a:chExt cx="862412" cy="1327963"/>
          </a:xfrm>
        </p:grpSpPr>
        <p:sp>
          <p:nvSpPr>
            <p:cNvPr id="15" name="Freeform 15"/>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16" name="TextBox 16"/>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20" name="Freeform 20"/>
          <p:cNvSpPr/>
          <p:nvPr/>
        </p:nvSpPr>
        <p:spPr>
          <a:xfrm>
            <a:off x="152526" y="7582517"/>
            <a:ext cx="2415535" cy="255807"/>
          </a:xfrm>
          <a:custGeom>
            <a:avLst/>
            <a:gdLst/>
            <a:ahLst/>
            <a:cxnLst/>
            <a:rect l="l" t="t" r="r" b="b"/>
            <a:pathLst>
              <a:path w="2415535" h="255807">
                <a:moveTo>
                  <a:pt x="0" y="0"/>
                </a:moveTo>
                <a:lnTo>
                  <a:pt x="2415536" y="0"/>
                </a:lnTo>
                <a:lnTo>
                  <a:pt x="2415536" y="255807"/>
                </a:lnTo>
                <a:lnTo>
                  <a:pt x="0" y="255807"/>
                </a:lnTo>
                <a:lnTo>
                  <a:pt x="0" y="0"/>
                </a:lnTo>
                <a:close/>
              </a:path>
            </a:pathLst>
          </a:custGeom>
          <a:blipFill>
            <a:blip r:embed="rId2"/>
            <a:stretch>
              <a:fillRect t="-86495"/>
            </a:stretch>
          </a:blipFill>
        </p:spPr>
        <p:txBody>
          <a:bodyPr/>
          <a:lstStyle/>
          <a:p>
            <a:endParaRPr lang="en-US"/>
          </a:p>
        </p:txBody>
      </p:sp>
      <p:sp>
        <p:nvSpPr>
          <p:cNvPr id="21" name="Freeform 21"/>
          <p:cNvSpPr/>
          <p:nvPr/>
        </p:nvSpPr>
        <p:spPr>
          <a:xfrm>
            <a:off x="2739512" y="7582517"/>
            <a:ext cx="2415535" cy="255807"/>
          </a:xfrm>
          <a:custGeom>
            <a:avLst/>
            <a:gdLst/>
            <a:ahLst/>
            <a:cxnLst/>
            <a:rect l="l" t="t" r="r" b="b"/>
            <a:pathLst>
              <a:path w="2415535" h="255807">
                <a:moveTo>
                  <a:pt x="0" y="0"/>
                </a:moveTo>
                <a:lnTo>
                  <a:pt x="2415535" y="0"/>
                </a:lnTo>
                <a:lnTo>
                  <a:pt x="2415535" y="255807"/>
                </a:lnTo>
                <a:lnTo>
                  <a:pt x="0" y="255807"/>
                </a:lnTo>
                <a:lnTo>
                  <a:pt x="0" y="0"/>
                </a:lnTo>
                <a:close/>
              </a:path>
            </a:pathLst>
          </a:custGeom>
          <a:blipFill>
            <a:blip r:embed="rId2"/>
            <a:stretch>
              <a:fillRect t="-86495"/>
            </a:stretch>
          </a:blipFill>
        </p:spPr>
        <p:txBody>
          <a:bodyPr/>
          <a:lstStyle/>
          <a:p>
            <a:endParaRPr lang="en-US"/>
          </a:p>
        </p:txBody>
      </p:sp>
      <p:sp>
        <p:nvSpPr>
          <p:cNvPr id="22" name="Freeform 22"/>
          <p:cNvSpPr/>
          <p:nvPr/>
        </p:nvSpPr>
        <p:spPr>
          <a:xfrm>
            <a:off x="5429612" y="7582517"/>
            <a:ext cx="2415535" cy="255807"/>
          </a:xfrm>
          <a:custGeom>
            <a:avLst/>
            <a:gdLst/>
            <a:ahLst/>
            <a:cxnLst/>
            <a:rect l="l" t="t" r="r" b="b"/>
            <a:pathLst>
              <a:path w="2415535" h="255807">
                <a:moveTo>
                  <a:pt x="0" y="0"/>
                </a:moveTo>
                <a:lnTo>
                  <a:pt x="2415535" y="0"/>
                </a:lnTo>
                <a:lnTo>
                  <a:pt x="2415535" y="255807"/>
                </a:lnTo>
                <a:lnTo>
                  <a:pt x="0" y="255807"/>
                </a:lnTo>
                <a:lnTo>
                  <a:pt x="0" y="0"/>
                </a:lnTo>
                <a:close/>
              </a:path>
            </a:pathLst>
          </a:custGeom>
          <a:blipFill>
            <a:blip r:embed="rId2"/>
            <a:stretch>
              <a:fillRect t="-86495"/>
            </a:stretch>
          </a:blipFill>
        </p:spPr>
        <p:txBody>
          <a:bodyPr/>
          <a:lstStyle/>
          <a:p>
            <a:endParaRPr lang="en-US"/>
          </a:p>
        </p:txBody>
      </p:sp>
      <p:grpSp>
        <p:nvGrpSpPr>
          <p:cNvPr id="23" name="Group 23"/>
          <p:cNvGrpSpPr/>
          <p:nvPr/>
        </p:nvGrpSpPr>
        <p:grpSpPr>
          <a:xfrm>
            <a:off x="-779646" y="-1543050"/>
            <a:ext cx="19210521" cy="4453378"/>
            <a:chOff x="0" y="0"/>
            <a:chExt cx="5059561" cy="1172906"/>
          </a:xfrm>
        </p:grpSpPr>
        <p:sp>
          <p:nvSpPr>
            <p:cNvPr id="24" name="Freeform 24"/>
            <p:cNvSpPr/>
            <p:nvPr/>
          </p:nvSpPr>
          <p:spPr>
            <a:xfrm>
              <a:off x="0" y="0"/>
              <a:ext cx="5059561" cy="1172906"/>
            </a:xfrm>
            <a:custGeom>
              <a:avLst/>
              <a:gdLst/>
              <a:ahLst/>
              <a:cxnLst/>
              <a:rect l="l" t="t" r="r" b="b"/>
              <a:pathLst>
                <a:path w="5059561" h="1172906">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txBody>
            <a:bodyPr/>
            <a:lstStyle/>
            <a:p>
              <a:endParaRPr lang="en-US"/>
            </a:p>
          </p:txBody>
        </p:sp>
        <p:sp>
          <p:nvSpPr>
            <p:cNvPr id="25" name="TextBox 25"/>
            <p:cNvSpPr txBox="1"/>
            <p:nvPr/>
          </p:nvSpPr>
          <p:spPr>
            <a:xfrm>
              <a:off x="0" y="-38100"/>
              <a:ext cx="5059561" cy="1211006"/>
            </a:xfrm>
            <a:prstGeom prst="rect">
              <a:avLst/>
            </a:prstGeom>
          </p:spPr>
          <p:txBody>
            <a:bodyPr lIns="50800" tIns="50800" rIns="50800" bIns="50800" rtlCol="0" anchor="ctr"/>
            <a:lstStyle/>
            <a:p>
              <a:pPr algn="ctr">
                <a:lnSpc>
                  <a:spcPts val="2605"/>
                </a:lnSpc>
              </a:pPr>
              <a:endParaRPr/>
            </a:p>
          </p:txBody>
        </p:sp>
      </p:grpSp>
      <p:sp>
        <p:nvSpPr>
          <p:cNvPr id="26" name="TextBox 26"/>
          <p:cNvSpPr txBox="1"/>
          <p:nvPr/>
        </p:nvSpPr>
        <p:spPr>
          <a:xfrm>
            <a:off x="3763599" y="1636188"/>
            <a:ext cx="10450651" cy="723900"/>
          </a:xfrm>
          <a:prstGeom prst="rect">
            <a:avLst/>
          </a:prstGeom>
        </p:spPr>
        <p:txBody>
          <a:bodyPr lIns="0" tIns="0" rIns="0" bIns="0" rtlCol="0" anchor="t">
            <a:spAutoFit/>
          </a:bodyPr>
          <a:lstStyle/>
          <a:p>
            <a:pPr marL="0" lvl="0" indent="0" algn="ctr">
              <a:lnSpc>
                <a:spcPts val="5719"/>
              </a:lnSpc>
              <a:spcBef>
                <a:spcPct val="0"/>
              </a:spcBef>
            </a:pPr>
            <a:r>
              <a:rPr lang="en-US" sz="4766">
                <a:solidFill>
                  <a:srgbClr val="FFFFFF"/>
                </a:solidFill>
                <a:latin typeface="Now Bold"/>
              </a:rPr>
              <a:t>OUR TEAM</a:t>
            </a:r>
          </a:p>
        </p:txBody>
      </p:sp>
      <p:sp>
        <p:nvSpPr>
          <p:cNvPr id="28" name="TextBox 28"/>
          <p:cNvSpPr txBox="1"/>
          <p:nvPr/>
        </p:nvSpPr>
        <p:spPr>
          <a:xfrm>
            <a:off x="588747" y="6166081"/>
            <a:ext cx="1543092" cy="1267744"/>
          </a:xfrm>
          <a:prstGeom prst="rect">
            <a:avLst/>
          </a:prstGeom>
        </p:spPr>
        <p:txBody>
          <a:bodyPr lIns="0" tIns="0" rIns="0" bIns="0" rtlCol="0" anchor="t">
            <a:spAutoFit/>
          </a:bodyPr>
          <a:lstStyle/>
          <a:p>
            <a:pPr algn="ctr">
              <a:lnSpc>
                <a:spcPts val="2523"/>
              </a:lnSpc>
            </a:pPr>
            <a:r>
              <a:rPr lang="en-US" sz="2103" spc="105" dirty="0">
                <a:solidFill>
                  <a:srgbClr val="FFFBFB"/>
                </a:solidFill>
                <a:latin typeface="DM Sans"/>
              </a:rPr>
              <a:t>Mohamed </a:t>
            </a:r>
            <a:r>
              <a:rPr lang="en-US" sz="2103" spc="105" dirty="0" err="1">
                <a:solidFill>
                  <a:srgbClr val="FFFBFB"/>
                </a:solidFill>
                <a:latin typeface="DM Sans"/>
              </a:rPr>
              <a:t>Hosny</a:t>
            </a:r>
            <a:r>
              <a:rPr lang="en-US" sz="2103" spc="105" dirty="0">
                <a:solidFill>
                  <a:srgbClr val="FFFBFB"/>
                </a:solidFill>
                <a:latin typeface="DM Sans"/>
              </a:rPr>
              <a:t> </a:t>
            </a:r>
            <a:r>
              <a:rPr lang="en-US" sz="2103" spc="105" dirty="0" err="1">
                <a:solidFill>
                  <a:srgbClr val="FFFBFB"/>
                </a:solidFill>
                <a:latin typeface="DM Sans"/>
              </a:rPr>
              <a:t>Hassanien</a:t>
            </a:r>
            <a:r>
              <a:rPr lang="en-US" sz="2103" spc="105" dirty="0">
                <a:solidFill>
                  <a:srgbClr val="FFFBFB"/>
                </a:solidFill>
                <a:latin typeface="DM Sans"/>
              </a:rPr>
              <a:t> </a:t>
            </a:r>
            <a:r>
              <a:rPr lang="en-US" sz="2103" spc="105" dirty="0" err="1">
                <a:solidFill>
                  <a:srgbClr val="FFFBFB"/>
                </a:solidFill>
                <a:latin typeface="DM Sans"/>
              </a:rPr>
              <a:t>Desoky</a:t>
            </a:r>
            <a:endParaRPr lang="en-US" sz="2103" spc="105" dirty="0">
              <a:solidFill>
                <a:srgbClr val="FFFBFB"/>
              </a:solidFill>
              <a:latin typeface="DM Sans"/>
            </a:endParaRPr>
          </a:p>
        </p:txBody>
      </p:sp>
      <p:sp>
        <p:nvSpPr>
          <p:cNvPr id="29" name="TextBox 29"/>
          <p:cNvSpPr txBox="1"/>
          <p:nvPr/>
        </p:nvSpPr>
        <p:spPr>
          <a:xfrm>
            <a:off x="5573449" y="6261940"/>
            <a:ext cx="2078749" cy="1267744"/>
          </a:xfrm>
          <a:prstGeom prst="rect">
            <a:avLst/>
          </a:prstGeom>
        </p:spPr>
        <p:txBody>
          <a:bodyPr lIns="0" tIns="0" rIns="0" bIns="0" rtlCol="0" anchor="t">
            <a:spAutoFit/>
          </a:bodyPr>
          <a:lstStyle/>
          <a:p>
            <a:pPr algn="ctr">
              <a:lnSpc>
                <a:spcPts val="2523"/>
              </a:lnSpc>
            </a:pPr>
            <a:r>
              <a:rPr lang="en-US" sz="2103" spc="105" dirty="0">
                <a:solidFill>
                  <a:srgbClr val="FFFBFB"/>
                </a:solidFill>
                <a:latin typeface="DM Sans"/>
              </a:rPr>
              <a:t>Mohamed Hussein Ahmed </a:t>
            </a:r>
            <a:r>
              <a:rPr lang="en-US" sz="2103" spc="105" dirty="0" err="1">
                <a:solidFill>
                  <a:srgbClr val="FFFBFB"/>
                </a:solidFill>
                <a:latin typeface="DM Sans"/>
              </a:rPr>
              <a:t>Abdelkareem</a:t>
            </a:r>
            <a:endParaRPr lang="en-US" sz="2103" spc="105" dirty="0">
              <a:solidFill>
                <a:srgbClr val="FFFBFB"/>
              </a:solidFill>
              <a:latin typeface="DM Sans"/>
            </a:endParaRPr>
          </a:p>
        </p:txBody>
      </p:sp>
      <p:sp>
        <p:nvSpPr>
          <p:cNvPr id="30" name="Freeform 30"/>
          <p:cNvSpPr/>
          <p:nvPr/>
        </p:nvSpPr>
        <p:spPr>
          <a:xfrm>
            <a:off x="16804754" y="9074551"/>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31" name="Freeform 31"/>
          <p:cNvSpPr/>
          <p:nvPr/>
        </p:nvSpPr>
        <p:spPr>
          <a:xfrm>
            <a:off x="-363441" y="-390286"/>
            <a:ext cx="1715127" cy="1715127"/>
          </a:xfrm>
          <a:custGeom>
            <a:avLst/>
            <a:gdLst/>
            <a:ahLst/>
            <a:cxnLst/>
            <a:rect l="l" t="t" r="r" b="b"/>
            <a:pathLst>
              <a:path w="1715127" h="1715127">
                <a:moveTo>
                  <a:pt x="0" y="0"/>
                </a:moveTo>
                <a:lnTo>
                  <a:pt x="1715127" y="0"/>
                </a:lnTo>
                <a:lnTo>
                  <a:pt x="1715127" y="1715127"/>
                </a:lnTo>
                <a:lnTo>
                  <a:pt x="0" y="1715127"/>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32" name="Freeform 32"/>
          <p:cNvSpPr/>
          <p:nvPr/>
        </p:nvSpPr>
        <p:spPr>
          <a:xfrm>
            <a:off x="14398071" y="-13678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sp>
        <p:nvSpPr>
          <p:cNvPr id="33" name="Freeform 33"/>
          <p:cNvSpPr/>
          <p:nvPr/>
        </p:nvSpPr>
        <p:spPr>
          <a:xfrm>
            <a:off x="900991" y="9922935"/>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txBody>
          <a:bodyPr/>
          <a:lstStyle/>
          <a:p>
            <a:endParaRPr lang="en-US"/>
          </a:p>
        </p:txBody>
      </p:sp>
      <p:grpSp>
        <p:nvGrpSpPr>
          <p:cNvPr id="34" name="Group 34"/>
          <p:cNvGrpSpPr/>
          <p:nvPr/>
        </p:nvGrpSpPr>
        <p:grpSpPr>
          <a:xfrm>
            <a:off x="8079991" y="3863014"/>
            <a:ext cx="2415535" cy="3719503"/>
            <a:chOff x="0" y="0"/>
            <a:chExt cx="862412" cy="1327963"/>
          </a:xfrm>
        </p:grpSpPr>
        <p:sp>
          <p:nvSpPr>
            <p:cNvPr id="35" name="Freeform 35"/>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36" name="TextBox 36"/>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40" name="Group 40"/>
          <p:cNvGrpSpPr/>
          <p:nvPr/>
        </p:nvGrpSpPr>
        <p:grpSpPr>
          <a:xfrm>
            <a:off x="10622723" y="3863014"/>
            <a:ext cx="2415535" cy="3719503"/>
            <a:chOff x="0" y="0"/>
            <a:chExt cx="862412" cy="1327963"/>
          </a:xfrm>
        </p:grpSpPr>
        <p:sp>
          <p:nvSpPr>
            <p:cNvPr id="41" name="Freeform 41"/>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42" name="TextBox 42"/>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grpSp>
        <p:nvGrpSpPr>
          <p:cNvPr id="46" name="Group 46"/>
          <p:cNvGrpSpPr/>
          <p:nvPr/>
        </p:nvGrpSpPr>
        <p:grpSpPr>
          <a:xfrm>
            <a:off x="13246845" y="3863014"/>
            <a:ext cx="2415535" cy="3719503"/>
            <a:chOff x="0" y="0"/>
            <a:chExt cx="862412" cy="1327963"/>
          </a:xfrm>
        </p:grpSpPr>
        <p:sp>
          <p:nvSpPr>
            <p:cNvPr id="47" name="Freeform 47"/>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48" name="TextBox 48"/>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52" name="Freeform 52"/>
          <p:cNvSpPr/>
          <p:nvPr/>
        </p:nvSpPr>
        <p:spPr>
          <a:xfrm>
            <a:off x="8079991" y="7582517"/>
            <a:ext cx="2415535" cy="255807"/>
          </a:xfrm>
          <a:custGeom>
            <a:avLst/>
            <a:gdLst/>
            <a:ahLst/>
            <a:cxnLst/>
            <a:rect l="l" t="t" r="r" b="b"/>
            <a:pathLst>
              <a:path w="2415535" h="255807">
                <a:moveTo>
                  <a:pt x="0" y="0"/>
                </a:moveTo>
                <a:lnTo>
                  <a:pt x="2415536" y="0"/>
                </a:lnTo>
                <a:lnTo>
                  <a:pt x="2415536" y="255807"/>
                </a:lnTo>
                <a:lnTo>
                  <a:pt x="0" y="255807"/>
                </a:lnTo>
                <a:lnTo>
                  <a:pt x="0" y="0"/>
                </a:lnTo>
                <a:close/>
              </a:path>
            </a:pathLst>
          </a:custGeom>
          <a:blipFill>
            <a:blip r:embed="rId2"/>
            <a:stretch>
              <a:fillRect t="-86495"/>
            </a:stretch>
          </a:blipFill>
        </p:spPr>
        <p:txBody>
          <a:bodyPr/>
          <a:lstStyle/>
          <a:p>
            <a:endParaRPr lang="en-US"/>
          </a:p>
        </p:txBody>
      </p:sp>
      <p:sp>
        <p:nvSpPr>
          <p:cNvPr id="53" name="Freeform 53"/>
          <p:cNvSpPr/>
          <p:nvPr/>
        </p:nvSpPr>
        <p:spPr>
          <a:xfrm>
            <a:off x="10622723" y="7582517"/>
            <a:ext cx="2415535" cy="255807"/>
          </a:xfrm>
          <a:custGeom>
            <a:avLst/>
            <a:gdLst/>
            <a:ahLst/>
            <a:cxnLst/>
            <a:rect l="l" t="t" r="r" b="b"/>
            <a:pathLst>
              <a:path w="2415535" h="255807">
                <a:moveTo>
                  <a:pt x="0" y="0"/>
                </a:moveTo>
                <a:lnTo>
                  <a:pt x="2415535" y="0"/>
                </a:lnTo>
                <a:lnTo>
                  <a:pt x="2415535" y="255807"/>
                </a:lnTo>
                <a:lnTo>
                  <a:pt x="0" y="255807"/>
                </a:lnTo>
                <a:lnTo>
                  <a:pt x="0" y="0"/>
                </a:lnTo>
                <a:close/>
              </a:path>
            </a:pathLst>
          </a:custGeom>
          <a:blipFill>
            <a:blip r:embed="rId2"/>
            <a:stretch>
              <a:fillRect t="-86495"/>
            </a:stretch>
          </a:blipFill>
        </p:spPr>
        <p:txBody>
          <a:bodyPr/>
          <a:lstStyle/>
          <a:p>
            <a:endParaRPr lang="en-US"/>
          </a:p>
        </p:txBody>
      </p:sp>
      <p:sp>
        <p:nvSpPr>
          <p:cNvPr id="54" name="Freeform 54"/>
          <p:cNvSpPr/>
          <p:nvPr/>
        </p:nvSpPr>
        <p:spPr>
          <a:xfrm>
            <a:off x="13246845" y="7582517"/>
            <a:ext cx="2415535" cy="255807"/>
          </a:xfrm>
          <a:custGeom>
            <a:avLst/>
            <a:gdLst/>
            <a:ahLst/>
            <a:cxnLst/>
            <a:rect l="l" t="t" r="r" b="b"/>
            <a:pathLst>
              <a:path w="2415535" h="255807">
                <a:moveTo>
                  <a:pt x="0" y="0"/>
                </a:moveTo>
                <a:lnTo>
                  <a:pt x="2415536" y="0"/>
                </a:lnTo>
                <a:lnTo>
                  <a:pt x="2415536" y="255807"/>
                </a:lnTo>
                <a:lnTo>
                  <a:pt x="0" y="255807"/>
                </a:lnTo>
                <a:lnTo>
                  <a:pt x="0" y="0"/>
                </a:lnTo>
                <a:close/>
              </a:path>
            </a:pathLst>
          </a:custGeom>
          <a:blipFill>
            <a:blip r:embed="rId2"/>
            <a:stretch>
              <a:fillRect t="-86495"/>
            </a:stretch>
          </a:blipFill>
        </p:spPr>
        <p:txBody>
          <a:bodyPr/>
          <a:lstStyle/>
          <a:p>
            <a:endParaRPr lang="en-US"/>
          </a:p>
        </p:txBody>
      </p:sp>
      <p:sp>
        <p:nvSpPr>
          <p:cNvPr id="55" name="TextBox 55"/>
          <p:cNvSpPr txBox="1"/>
          <p:nvPr/>
        </p:nvSpPr>
        <p:spPr>
          <a:xfrm>
            <a:off x="8348934" y="6419217"/>
            <a:ext cx="1770002" cy="953189"/>
          </a:xfrm>
          <a:prstGeom prst="rect">
            <a:avLst/>
          </a:prstGeom>
        </p:spPr>
        <p:txBody>
          <a:bodyPr lIns="0" tIns="0" rIns="0" bIns="0" rtlCol="0" anchor="t">
            <a:spAutoFit/>
          </a:bodyPr>
          <a:lstStyle/>
          <a:p>
            <a:pPr algn="ctr">
              <a:lnSpc>
                <a:spcPts val="2523"/>
              </a:lnSpc>
            </a:pPr>
            <a:r>
              <a:rPr lang="en-US" sz="2103" spc="105" dirty="0">
                <a:solidFill>
                  <a:srgbClr val="FFFBFB"/>
                </a:solidFill>
                <a:latin typeface="DM Sans"/>
              </a:rPr>
              <a:t>Ahmed </a:t>
            </a:r>
            <a:r>
              <a:rPr lang="en-US" sz="2103" spc="105" dirty="0" err="1">
                <a:solidFill>
                  <a:srgbClr val="FFFBFB"/>
                </a:solidFill>
                <a:latin typeface="DM Sans"/>
              </a:rPr>
              <a:t>Sayed</a:t>
            </a:r>
            <a:r>
              <a:rPr lang="en-US" sz="2103" spc="105" dirty="0">
                <a:solidFill>
                  <a:srgbClr val="FFFBFB"/>
                </a:solidFill>
                <a:latin typeface="DM Sans"/>
              </a:rPr>
              <a:t> Mohamed</a:t>
            </a:r>
          </a:p>
        </p:txBody>
      </p:sp>
      <p:sp>
        <p:nvSpPr>
          <p:cNvPr id="56" name="TextBox 56"/>
          <p:cNvSpPr txBox="1"/>
          <p:nvPr/>
        </p:nvSpPr>
        <p:spPr>
          <a:xfrm>
            <a:off x="10924152" y="6261940"/>
            <a:ext cx="1921157" cy="953189"/>
          </a:xfrm>
          <a:prstGeom prst="rect">
            <a:avLst/>
          </a:prstGeom>
        </p:spPr>
        <p:txBody>
          <a:bodyPr lIns="0" tIns="0" rIns="0" bIns="0" rtlCol="0" anchor="t">
            <a:spAutoFit/>
          </a:bodyPr>
          <a:lstStyle/>
          <a:p>
            <a:pPr algn="ctr">
              <a:lnSpc>
                <a:spcPts val="2523"/>
              </a:lnSpc>
            </a:pPr>
            <a:r>
              <a:rPr lang="en-US" sz="2103" spc="105" dirty="0">
                <a:solidFill>
                  <a:srgbClr val="FFFBFB"/>
                </a:solidFill>
                <a:latin typeface="DM Sans"/>
              </a:rPr>
              <a:t>Hassan </a:t>
            </a:r>
            <a:r>
              <a:rPr lang="en-US" sz="2103" spc="105" dirty="0" err="1">
                <a:solidFill>
                  <a:srgbClr val="FFFBFB"/>
                </a:solidFill>
                <a:latin typeface="DM Sans"/>
              </a:rPr>
              <a:t>Refaat</a:t>
            </a:r>
            <a:r>
              <a:rPr lang="en-US" sz="2103" spc="105" dirty="0">
                <a:solidFill>
                  <a:srgbClr val="FFFBFB"/>
                </a:solidFill>
                <a:latin typeface="DM Sans"/>
              </a:rPr>
              <a:t> </a:t>
            </a:r>
            <a:r>
              <a:rPr lang="en-US" sz="2103" spc="105" dirty="0" err="1">
                <a:solidFill>
                  <a:srgbClr val="FFFBFB"/>
                </a:solidFill>
                <a:latin typeface="DM Sans"/>
              </a:rPr>
              <a:t>Abdelrahman</a:t>
            </a:r>
            <a:endParaRPr lang="en-US" sz="2103" spc="105" dirty="0">
              <a:solidFill>
                <a:srgbClr val="FFFBFB"/>
              </a:solidFill>
              <a:latin typeface="DM Sans"/>
            </a:endParaRPr>
          </a:p>
        </p:txBody>
      </p:sp>
      <p:sp>
        <p:nvSpPr>
          <p:cNvPr id="57" name="TextBox 57"/>
          <p:cNvSpPr txBox="1"/>
          <p:nvPr/>
        </p:nvSpPr>
        <p:spPr>
          <a:xfrm>
            <a:off x="13683067" y="6261940"/>
            <a:ext cx="1543092" cy="953189"/>
          </a:xfrm>
          <a:prstGeom prst="rect">
            <a:avLst/>
          </a:prstGeom>
        </p:spPr>
        <p:txBody>
          <a:bodyPr lIns="0" tIns="0" rIns="0" bIns="0" rtlCol="0" anchor="t">
            <a:spAutoFit/>
          </a:bodyPr>
          <a:lstStyle/>
          <a:p>
            <a:pPr algn="ctr">
              <a:lnSpc>
                <a:spcPts val="2523"/>
              </a:lnSpc>
            </a:pPr>
            <a:r>
              <a:rPr lang="en-US" sz="2103" spc="105" dirty="0">
                <a:solidFill>
                  <a:srgbClr val="FFFBFB"/>
                </a:solidFill>
                <a:latin typeface="DM Sans"/>
              </a:rPr>
              <a:t>Abdulla Mahmoud Ibrahim</a:t>
            </a:r>
          </a:p>
        </p:txBody>
      </p:sp>
      <p:grpSp>
        <p:nvGrpSpPr>
          <p:cNvPr id="58" name="Group 58"/>
          <p:cNvGrpSpPr/>
          <p:nvPr/>
        </p:nvGrpSpPr>
        <p:grpSpPr>
          <a:xfrm>
            <a:off x="15748106" y="3882064"/>
            <a:ext cx="2415535" cy="3719503"/>
            <a:chOff x="0" y="0"/>
            <a:chExt cx="862412" cy="1327963"/>
          </a:xfrm>
        </p:grpSpPr>
        <p:sp>
          <p:nvSpPr>
            <p:cNvPr id="59" name="Freeform 59"/>
            <p:cNvSpPr/>
            <p:nvPr/>
          </p:nvSpPr>
          <p:spPr>
            <a:xfrm>
              <a:off x="0" y="0"/>
              <a:ext cx="862412" cy="1327963"/>
            </a:xfrm>
            <a:custGeom>
              <a:avLst/>
              <a:gdLst/>
              <a:ahLst/>
              <a:cxnLst/>
              <a:rect l="l" t="t" r="r" b="b"/>
              <a:pathLst>
                <a:path w="862412" h="1327963">
                  <a:moveTo>
                    <a:pt x="0" y="0"/>
                  </a:moveTo>
                  <a:lnTo>
                    <a:pt x="862412" y="0"/>
                  </a:lnTo>
                  <a:lnTo>
                    <a:pt x="862412" y="1327963"/>
                  </a:lnTo>
                  <a:lnTo>
                    <a:pt x="0" y="1327963"/>
                  </a:lnTo>
                  <a:close/>
                </a:path>
              </a:pathLst>
            </a:custGeom>
            <a:solidFill>
              <a:srgbClr val="051D40"/>
            </a:solidFill>
            <a:ln cap="sq">
              <a:noFill/>
              <a:prstDash val="solid"/>
              <a:miter/>
            </a:ln>
          </p:spPr>
          <p:txBody>
            <a:bodyPr/>
            <a:lstStyle/>
            <a:p>
              <a:endParaRPr lang="en-US"/>
            </a:p>
          </p:txBody>
        </p:sp>
        <p:sp>
          <p:nvSpPr>
            <p:cNvPr id="60" name="TextBox 60"/>
            <p:cNvSpPr txBox="1"/>
            <p:nvPr/>
          </p:nvSpPr>
          <p:spPr>
            <a:xfrm>
              <a:off x="0" y="-47625"/>
              <a:ext cx="862412" cy="1375588"/>
            </a:xfrm>
            <a:prstGeom prst="rect">
              <a:avLst/>
            </a:prstGeom>
          </p:spPr>
          <p:txBody>
            <a:bodyPr lIns="50800" tIns="50800" rIns="50800" bIns="50800" rtlCol="0" anchor="ctr"/>
            <a:lstStyle/>
            <a:p>
              <a:pPr marL="0" lvl="0" indent="0" algn="ctr">
                <a:lnSpc>
                  <a:spcPts val="3360"/>
                </a:lnSpc>
                <a:spcBef>
                  <a:spcPct val="0"/>
                </a:spcBef>
              </a:pPr>
              <a:endParaRPr/>
            </a:p>
          </p:txBody>
        </p:sp>
      </p:grpSp>
      <p:sp>
        <p:nvSpPr>
          <p:cNvPr id="64" name="Freeform 64"/>
          <p:cNvSpPr/>
          <p:nvPr/>
        </p:nvSpPr>
        <p:spPr>
          <a:xfrm>
            <a:off x="15748106" y="7601567"/>
            <a:ext cx="2415535" cy="255807"/>
          </a:xfrm>
          <a:custGeom>
            <a:avLst/>
            <a:gdLst/>
            <a:ahLst/>
            <a:cxnLst/>
            <a:rect l="l" t="t" r="r" b="b"/>
            <a:pathLst>
              <a:path w="2415535" h="255807">
                <a:moveTo>
                  <a:pt x="0" y="0"/>
                </a:moveTo>
                <a:lnTo>
                  <a:pt x="2415535" y="0"/>
                </a:lnTo>
                <a:lnTo>
                  <a:pt x="2415535" y="255807"/>
                </a:lnTo>
                <a:lnTo>
                  <a:pt x="0" y="255807"/>
                </a:lnTo>
                <a:lnTo>
                  <a:pt x="0" y="0"/>
                </a:lnTo>
                <a:close/>
              </a:path>
            </a:pathLst>
          </a:custGeom>
          <a:blipFill>
            <a:blip r:embed="rId2"/>
            <a:stretch>
              <a:fillRect t="-86495"/>
            </a:stretch>
          </a:blipFill>
        </p:spPr>
        <p:txBody>
          <a:bodyPr/>
          <a:lstStyle/>
          <a:p>
            <a:endParaRPr lang="en-US"/>
          </a:p>
        </p:txBody>
      </p:sp>
      <p:sp>
        <p:nvSpPr>
          <p:cNvPr id="65" name="TextBox 65"/>
          <p:cNvSpPr txBox="1"/>
          <p:nvPr/>
        </p:nvSpPr>
        <p:spPr>
          <a:xfrm>
            <a:off x="16184327" y="6280990"/>
            <a:ext cx="1543092" cy="953189"/>
          </a:xfrm>
          <a:prstGeom prst="rect">
            <a:avLst/>
          </a:prstGeom>
        </p:spPr>
        <p:txBody>
          <a:bodyPr lIns="0" tIns="0" rIns="0" bIns="0" rtlCol="0" anchor="t">
            <a:spAutoFit/>
          </a:bodyPr>
          <a:lstStyle/>
          <a:p>
            <a:pPr algn="ctr">
              <a:lnSpc>
                <a:spcPts val="2523"/>
              </a:lnSpc>
            </a:pPr>
            <a:r>
              <a:rPr lang="en-US" sz="2103" spc="105" dirty="0">
                <a:solidFill>
                  <a:srgbClr val="FFFBFB"/>
                </a:solidFill>
                <a:latin typeface="DM Sans"/>
              </a:rPr>
              <a:t>Shady </a:t>
            </a:r>
            <a:r>
              <a:rPr lang="en-US" sz="2103" spc="105" dirty="0" err="1">
                <a:solidFill>
                  <a:srgbClr val="FFFBFB"/>
                </a:solidFill>
                <a:latin typeface="DM Sans"/>
              </a:rPr>
              <a:t>Shawky</a:t>
            </a:r>
            <a:r>
              <a:rPr lang="en-US" sz="2103" spc="105" dirty="0">
                <a:solidFill>
                  <a:srgbClr val="FFFBFB"/>
                </a:solidFill>
                <a:latin typeface="DM Sans"/>
              </a:rPr>
              <a:t> Shaker</a:t>
            </a:r>
          </a:p>
        </p:txBody>
      </p:sp>
      <p:grpSp>
        <p:nvGrpSpPr>
          <p:cNvPr id="118" name="Group 5"/>
          <p:cNvGrpSpPr>
            <a:grpSpLocks noChangeAspect="1"/>
          </p:cNvGrpSpPr>
          <p:nvPr/>
        </p:nvGrpSpPr>
        <p:grpSpPr>
          <a:xfrm>
            <a:off x="308338" y="3983068"/>
            <a:ext cx="2078749" cy="2070629"/>
            <a:chOff x="0" y="0"/>
            <a:chExt cx="6502400" cy="6477000"/>
          </a:xfrm>
        </p:grpSpPr>
        <p:sp>
          <p:nvSpPr>
            <p:cNvPr id="119" name="Freeform 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4275" t="-13596" r="-5349" b="-59471"/>
              </a:stretch>
            </a:blipFill>
          </p:spPr>
          <p:txBody>
            <a:bodyPr/>
            <a:lstStyle/>
            <a:p>
              <a:endParaRPr lang="en-US"/>
            </a:p>
          </p:txBody>
        </p:sp>
        <p:sp>
          <p:nvSpPr>
            <p:cNvPr id="120" name="Freeform 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txBody>
            <a:bodyPr/>
            <a:lstStyle/>
            <a:p>
              <a:endParaRPr lang="en-US"/>
            </a:p>
          </p:txBody>
        </p:sp>
      </p:grpSp>
      <p:grpSp>
        <p:nvGrpSpPr>
          <p:cNvPr id="121" name="Group 11"/>
          <p:cNvGrpSpPr>
            <a:grpSpLocks noChangeAspect="1"/>
          </p:cNvGrpSpPr>
          <p:nvPr/>
        </p:nvGrpSpPr>
        <p:grpSpPr>
          <a:xfrm>
            <a:off x="2883349" y="3924300"/>
            <a:ext cx="2078749" cy="2070629"/>
            <a:chOff x="0" y="0"/>
            <a:chExt cx="6502400" cy="6477000"/>
          </a:xfrm>
        </p:grpSpPr>
        <p:sp>
          <p:nvSpPr>
            <p:cNvPr id="122" name="Freeform 12"/>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r="223" b="-33332"/>
              </a:stretch>
            </a:blipFill>
          </p:spPr>
          <p:txBody>
            <a:bodyPr/>
            <a:lstStyle/>
            <a:p>
              <a:endParaRPr lang="en-US"/>
            </a:p>
          </p:txBody>
        </p:sp>
        <p:sp>
          <p:nvSpPr>
            <p:cNvPr id="12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txBody>
            <a:bodyPr/>
            <a:lstStyle/>
            <a:p>
              <a:endParaRPr lang="en-US"/>
            </a:p>
          </p:txBody>
        </p:sp>
      </p:grpSp>
      <p:grpSp>
        <p:nvGrpSpPr>
          <p:cNvPr id="124" name="Group 17"/>
          <p:cNvGrpSpPr>
            <a:grpSpLocks noChangeAspect="1"/>
          </p:cNvGrpSpPr>
          <p:nvPr/>
        </p:nvGrpSpPr>
        <p:grpSpPr>
          <a:xfrm>
            <a:off x="5573449" y="3924300"/>
            <a:ext cx="2078749" cy="2070629"/>
            <a:chOff x="0" y="0"/>
            <a:chExt cx="6502400" cy="6477000"/>
          </a:xfrm>
        </p:grpSpPr>
        <p:sp>
          <p:nvSpPr>
            <p:cNvPr id="125" name="Freeform 18"/>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9"/>
              <a:stretch>
                <a:fillRect l="223" r="223" b="-33332"/>
              </a:stretch>
            </a:blipFill>
          </p:spPr>
          <p:txBody>
            <a:bodyPr/>
            <a:lstStyle/>
            <a:p>
              <a:endParaRPr lang="en-US"/>
            </a:p>
          </p:txBody>
        </p:sp>
        <p:sp>
          <p:nvSpPr>
            <p:cNvPr id="126" name="Freeform 1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txBody>
            <a:bodyPr/>
            <a:lstStyle/>
            <a:p>
              <a:endParaRPr lang="en-US"/>
            </a:p>
          </p:txBody>
        </p:sp>
      </p:grpSp>
      <p:grpSp>
        <p:nvGrpSpPr>
          <p:cNvPr id="127" name="Group 33"/>
          <p:cNvGrpSpPr>
            <a:grpSpLocks noChangeAspect="1"/>
          </p:cNvGrpSpPr>
          <p:nvPr/>
        </p:nvGrpSpPr>
        <p:grpSpPr>
          <a:xfrm>
            <a:off x="8223829" y="3924300"/>
            <a:ext cx="2078749" cy="2070629"/>
            <a:chOff x="0" y="0"/>
            <a:chExt cx="6502400" cy="6477000"/>
          </a:xfrm>
        </p:grpSpPr>
        <p:sp>
          <p:nvSpPr>
            <p:cNvPr id="128" name="Freeform 34"/>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0"/>
              <a:stretch>
                <a:fillRect l="-8657" t="-28560" r="-14391" b="-36238"/>
              </a:stretch>
            </a:blipFill>
          </p:spPr>
          <p:txBody>
            <a:bodyPr/>
            <a:lstStyle/>
            <a:p>
              <a:endParaRPr lang="en-US"/>
            </a:p>
          </p:txBody>
        </p:sp>
        <p:sp>
          <p:nvSpPr>
            <p:cNvPr id="129" name="Freeform 3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txBody>
            <a:bodyPr/>
            <a:lstStyle/>
            <a:p>
              <a:endParaRPr lang="en-US"/>
            </a:p>
          </p:txBody>
        </p:sp>
      </p:grpSp>
      <p:grpSp>
        <p:nvGrpSpPr>
          <p:cNvPr id="130" name="Group 39"/>
          <p:cNvGrpSpPr>
            <a:grpSpLocks noChangeAspect="1"/>
          </p:cNvGrpSpPr>
          <p:nvPr/>
        </p:nvGrpSpPr>
        <p:grpSpPr>
          <a:xfrm>
            <a:off x="10766560" y="3924300"/>
            <a:ext cx="2078749" cy="2070629"/>
            <a:chOff x="0" y="0"/>
            <a:chExt cx="6502400" cy="6477000"/>
          </a:xfrm>
        </p:grpSpPr>
        <p:sp>
          <p:nvSpPr>
            <p:cNvPr id="131" name="Freeform 40"/>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1"/>
              <a:stretch>
                <a:fillRect l="223" r="223"/>
              </a:stretch>
            </a:blipFill>
          </p:spPr>
          <p:txBody>
            <a:bodyPr/>
            <a:lstStyle/>
            <a:p>
              <a:endParaRPr lang="en-US"/>
            </a:p>
          </p:txBody>
        </p:sp>
        <p:sp>
          <p:nvSpPr>
            <p:cNvPr id="132" name="Freeform 41"/>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txBody>
            <a:bodyPr/>
            <a:lstStyle/>
            <a:p>
              <a:endParaRPr lang="en-US"/>
            </a:p>
          </p:txBody>
        </p:sp>
      </p:grpSp>
      <p:grpSp>
        <p:nvGrpSpPr>
          <p:cNvPr id="133" name="Group 45"/>
          <p:cNvGrpSpPr>
            <a:grpSpLocks noChangeAspect="1"/>
          </p:cNvGrpSpPr>
          <p:nvPr/>
        </p:nvGrpSpPr>
        <p:grpSpPr>
          <a:xfrm>
            <a:off x="13390683" y="3924300"/>
            <a:ext cx="2078749" cy="2070629"/>
            <a:chOff x="0" y="0"/>
            <a:chExt cx="6502400" cy="6477000"/>
          </a:xfrm>
        </p:grpSpPr>
        <p:sp>
          <p:nvSpPr>
            <p:cNvPr id="134" name="Freeform 46"/>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2"/>
              <a:stretch>
                <a:fillRect l="223" t="-17932" r="-28127" b="-167571"/>
              </a:stretch>
            </a:blipFill>
          </p:spPr>
          <p:txBody>
            <a:bodyPr/>
            <a:lstStyle/>
            <a:p>
              <a:endParaRPr lang="en-US"/>
            </a:p>
          </p:txBody>
        </p:sp>
        <p:sp>
          <p:nvSpPr>
            <p:cNvPr id="135" name="Freeform 47"/>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txBody>
            <a:bodyPr/>
            <a:lstStyle/>
            <a:p>
              <a:endParaRPr lang="en-US"/>
            </a:p>
          </p:txBody>
        </p:sp>
      </p:grpSp>
      <p:grpSp>
        <p:nvGrpSpPr>
          <p:cNvPr id="136" name="Group 54"/>
          <p:cNvGrpSpPr>
            <a:grpSpLocks noChangeAspect="1"/>
          </p:cNvGrpSpPr>
          <p:nvPr/>
        </p:nvGrpSpPr>
        <p:grpSpPr>
          <a:xfrm>
            <a:off x="15891943" y="3943350"/>
            <a:ext cx="2078749" cy="2070629"/>
            <a:chOff x="0" y="0"/>
            <a:chExt cx="6502400" cy="6477000"/>
          </a:xfrm>
        </p:grpSpPr>
        <p:sp>
          <p:nvSpPr>
            <p:cNvPr id="137" name="Freeform 55"/>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13"/>
              <a:stretch>
                <a:fillRect l="223" r="223" b="-33332"/>
              </a:stretch>
            </a:blipFill>
          </p:spPr>
          <p:txBody>
            <a:bodyPr/>
            <a:lstStyle/>
            <a:p>
              <a:endParaRPr lang="en-US"/>
            </a:p>
          </p:txBody>
        </p:sp>
        <p:sp>
          <p:nvSpPr>
            <p:cNvPr id="138" name="Freeform 56"/>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56AEFF"/>
            </a:solidFill>
          </p:spPr>
          <p:txBody>
            <a:bodyPr/>
            <a:lstStyle/>
            <a:p>
              <a:endParaRPr lang="en-US"/>
            </a:p>
          </p:txBody>
        </p:sp>
      </p:grpSp>
      <p:sp>
        <p:nvSpPr>
          <p:cNvPr id="139" name="TextBox 27"/>
          <p:cNvSpPr txBox="1"/>
          <p:nvPr/>
        </p:nvSpPr>
        <p:spPr>
          <a:xfrm>
            <a:off x="2931643" y="6261940"/>
            <a:ext cx="2097557" cy="953189"/>
          </a:xfrm>
          <a:prstGeom prst="rect">
            <a:avLst/>
          </a:prstGeom>
        </p:spPr>
        <p:txBody>
          <a:bodyPr wrap="square" lIns="0" tIns="0" rIns="0" bIns="0" rtlCol="0" anchor="t">
            <a:spAutoFit/>
          </a:bodyPr>
          <a:lstStyle/>
          <a:p>
            <a:pPr algn="ctr">
              <a:lnSpc>
                <a:spcPts val="2523"/>
              </a:lnSpc>
            </a:pPr>
            <a:r>
              <a:rPr lang="en-US" sz="2103" spc="105" dirty="0">
                <a:solidFill>
                  <a:srgbClr val="FFFBFB"/>
                </a:solidFill>
                <a:latin typeface="DM Sans"/>
              </a:rPr>
              <a:t>Ahmed Mohamed Salah Gabr</a:t>
            </a:r>
          </a:p>
        </p:txBody>
      </p:sp>
      <p:grpSp>
        <p:nvGrpSpPr>
          <p:cNvPr id="67" name="Group 66"/>
          <p:cNvGrpSpPr/>
          <p:nvPr/>
        </p:nvGrpSpPr>
        <p:grpSpPr>
          <a:xfrm>
            <a:off x="16535400" y="8934275"/>
            <a:ext cx="1600200" cy="1009825"/>
            <a:chOff x="2287901" y="2378700"/>
            <a:chExt cx="1690455" cy="973796"/>
          </a:xfrm>
        </p:grpSpPr>
        <p:grpSp>
          <p:nvGrpSpPr>
            <p:cNvPr id="68" name="Group 2"/>
            <p:cNvGrpSpPr/>
            <p:nvPr/>
          </p:nvGrpSpPr>
          <p:grpSpPr>
            <a:xfrm>
              <a:off x="2743199" y="2552700"/>
              <a:ext cx="838201" cy="799796"/>
              <a:chOff x="0" y="0"/>
              <a:chExt cx="991873" cy="862860"/>
            </a:xfrm>
          </p:grpSpPr>
          <p:sp>
            <p:nvSpPr>
              <p:cNvPr id="70"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noFill/>
                <a:prstDash val="solid"/>
                <a:miter/>
              </a:ln>
            </p:spPr>
            <p:txBody>
              <a:bodyPr/>
              <a:lstStyle/>
              <a:p>
                <a:endParaRPr lang="en-US"/>
              </a:p>
            </p:txBody>
          </p:sp>
          <p:sp>
            <p:nvSpPr>
              <p:cNvPr id="71"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69" name="TextBox 32"/>
            <p:cNvSpPr txBox="1"/>
            <p:nvPr/>
          </p:nvSpPr>
          <p:spPr>
            <a:xfrm>
              <a:off x="2287901" y="2378700"/>
              <a:ext cx="1690455" cy="845806"/>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1</a:t>
              </a:r>
              <a:endParaRPr lang="en-US" sz="5735" dirty="0">
                <a:solidFill>
                  <a:srgbClr val="FFFFFF"/>
                </a:solidFill>
                <a:latin typeface="DM Sans Bold"/>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250"/>
                                        <p:tgtEl>
                                          <p:spTgt spid="118"/>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500"/>
                                        <p:tgtEl>
                                          <p:spTgt spid="121"/>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124"/>
                                        </p:tgtEl>
                                        <p:attrNameLst>
                                          <p:attrName>style.visibility</p:attrName>
                                        </p:attrNameLst>
                                      </p:cBhvr>
                                      <p:to>
                                        <p:strVal val="visible"/>
                                      </p:to>
                                    </p:set>
                                    <p:animEffect transition="in" filter="fade">
                                      <p:cBhvr>
                                        <p:cTn id="23" dur="500"/>
                                        <p:tgtEl>
                                          <p:spTgt spid="124"/>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2750"/>
                            </p:stCondLst>
                            <p:childTnLst>
                              <p:par>
                                <p:cTn id="29" presetID="10" presetClass="entr" presetSubtype="0" fill="hold" nodeType="afterEffect">
                                  <p:stCondLst>
                                    <p:cond delay="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childTnLst>
                          </p:cTn>
                        </p:par>
                        <p:par>
                          <p:cTn id="32" fill="hold">
                            <p:stCondLst>
                              <p:cond delay="3250"/>
                            </p:stCondLst>
                            <p:childTnLst>
                              <p:par>
                                <p:cTn id="33" presetID="10" presetClass="entr" presetSubtype="0" fill="hold" grpId="0"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par>
                          <p:cTn id="36" fill="hold">
                            <p:stCondLst>
                              <p:cond delay="3750"/>
                            </p:stCondLst>
                            <p:childTnLst>
                              <p:par>
                                <p:cTn id="37" presetID="10" presetClass="entr" presetSubtype="0" fill="hold" nodeType="afterEffect">
                                  <p:stCondLst>
                                    <p:cond delay="0"/>
                                  </p:stCondLst>
                                  <p:childTnLst>
                                    <p:set>
                                      <p:cBhvr>
                                        <p:cTn id="38" dur="1" fill="hold">
                                          <p:stCondLst>
                                            <p:cond delay="0"/>
                                          </p:stCondLst>
                                        </p:cTn>
                                        <p:tgtEl>
                                          <p:spTgt spid="130"/>
                                        </p:tgtEl>
                                        <p:attrNameLst>
                                          <p:attrName>style.visibility</p:attrName>
                                        </p:attrNameLst>
                                      </p:cBhvr>
                                      <p:to>
                                        <p:strVal val="visible"/>
                                      </p:to>
                                    </p:set>
                                    <p:animEffect transition="in" filter="fade">
                                      <p:cBhvr>
                                        <p:cTn id="39" dur="500"/>
                                        <p:tgtEl>
                                          <p:spTgt spid="130"/>
                                        </p:tgtEl>
                                      </p:cBhvr>
                                    </p:animEffect>
                                  </p:childTnLst>
                                </p:cTn>
                              </p:par>
                            </p:childTnLst>
                          </p:cTn>
                        </p:par>
                        <p:par>
                          <p:cTn id="40" fill="hold">
                            <p:stCondLst>
                              <p:cond delay="4250"/>
                            </p:stCondLst>
                            <p:childTnLst>
                              <p:par>
                                <p:cTn id="41" presetID="10" presetClass="entr" presetSubtype="0" fill="hold" grpId="0" nodeType="after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childTnLst>
                          </p:cTn>
                        </p:par>
                        <p:par>
                          <p:cTn id="44" fill="hold">
                            <p:stCondLst>
                              <p:cond delay="4750"/>
                            </p:stCondLst>
                            <p:childTnLst>
                              <p:par>
                                <p:cTn id="45" presetID="10" presetClass="entr" presetSubtype="0" fill="hold" nodeType="afterEffect">
                                  <p:stCondLst>
                                    <p:cond delay="0"/>
                                  </p:stCondLst>
                                  <p:childTnLst>
                                    <p:set>
                                      <p:cBhvr>
                                        <p:cTn id="46" dur="1" fill="hold">
                                          <p:stCondLst>
                                            <p:cond delay="0"/>
                                          </p:stCondLst>
                                        </p:cTn>
                                        <p:tgtEl>
                                          <p:spTgt spid="133"/>
                                        </p:tgtEl>
                                        <p:attrNameLst>
                                          <p:attrName>style.visibility</p:attrName>
                                        </p:attrNameLst>
                                      </p:cBhvr>
                                      <p:to>
                                        <p:strVal val="visible"/>
                                      </p:to>
                                    </p:set>
                                    <p:animEffect transition="in" filter="fade">
                                      <p:cBhvr>
                                        <p:cTn id="47" dur="500"/>
                                        <p:tgtEl>
                                          <p:spTgt spid="133"/>
                                        </p:tgtEl>
                                      </p:cBhvr>
                                    </p:animEffect>
                                  </p:childTnLst>
                                </p:cTn>
                              </p:par>
                            </p:childTnLst>
                          </p:cTn>
                        </p:par>
                        <p:par>
                          <p:cTn id="48" fill="hold">
                            <p:stCondLst>
                              <p:cond delay="5250"/>
                            </p:stCondLst>
                            <p:childTnLst>
                              <p:par>
                                <p:cTn id="49" presetID="10" presetClass="entr" presetSubtype="0" fill="hold" grpId="0" nodeType="after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fade">
                                      <p:cBhvr>
                                        <p:cTn id="51" dur="500"/>
                                        <p:tgtEl>
                                          <p:spTgt spid="57"/>
                                        </p:tgtEl>
                                      </p:cBhvr>
                                    </p:animEffect>
                                  </p:childTnLst>
                                </p:cTn>
                              </p:par>
                            </p:childTnLst>
                          </p:cTn>
                        </p:par>
                        <p:par>
                          <p:cTn id="52" fill="hold">
                            <p:stCondLst>
                              <p:cond delay="5750"/>
                            </p:stCondLst>
                            <p:childTnLst>
                              <p:par>
                                <p:cTn id="53" presetID="10" presetClass="entr" presetSubtype="0" fill="hold" nodeType="afterEffect">
                                  <p:stCondLst>
                                    <p:cond delay="0"/>
                                  </p:stCondLst>
                                  <p:childTnLst>
                                    <p:set>
                                      <p:cBhvr>
                                        <p:cTn id="54" dur="1" fill="hold">
                                          <p:stCondLst>
                                            <p:cond delay="0"/>
                                          </p:stCondLst>
                                        </p:cTn>
                                        <p:tgtEl>
                                          <p:spTgt spid="136"/>
                                        </p:tgtEl>
                                        <p:attrNameLst>
                                          <p:attrName>style.visibility</p:attrName>
                                        </p:attrNameLst>
                                      </p:cBhvr>
                                      <p:to>
                                        <p:strVal val="visible"/>
                                      </p:to>
                                    </p:set>
                                    <p:animEffect transition="in" filter="fade">
                                      <p:cBhvr>
                                        <p:cTn id="55" dur="500"/>
                                        <p:tgtEl>
                                          <p:spTgt spid="136"/>
                                        </p:tgtEl>
                                      </p:cBhvr>
                                    </p:animEffect>
                                  </p:childTnLst>
                                </p:cTn>
                              </p:par>
                            </p:childTnLst>
                          </p:cTn>
                        </p:par>
                        <p:par>
                          <p:cTn id="56" fill="hold">
                            <p:stCondLst>
                              <p:cond delay="6250"/>
                            </p:stCondLst>
                            <p:childTnLst>
                              <p:par>
                                <p:cTn id="57" presetID="10" presetClass="entr" presetSubtype="0" fill="hold" grpId="0" nodeType="after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55" grpId="0"/>
      <p:bldP spid="56" grpId="0"/>
      <p:bldP spid="57" grpId="0"/>
      <p:bldP spid="65" grpId="0"/>
      <p:bldP spid="13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1752600" y="1576257"/>
            <a:ext cx="12480644" cy="1665584"/>
          </a:xfrm>
          <a:prstGeom prst="rect">
            <a:avLst/>
          </a:prstGeom>
        </p:spPr>
        <p:txBody>
          <a:bodyPr wrap="square" lIns="0" tIns="0" rIns="0" bIns="0" rtlCol="0" anchor="t">
            <a:spAutoFit/>
          </a:bodyPr>
          <a:lstStyle/>
          <a:p>
            <a:pPr algn="ctr">
              <a:lnSpc>
                <a:spcPts val="6451"/>
              </a:lnSpc>
              <a:spcBef>
                <a:spcPct val="0"/>
              </a:spcBef>
            </a:pPr>
            <a:r>
              <a:rPr lang="en-US" sz="5376" b="1" dirty="0">
                <a:solidFill>
                  <a:srgbClr val="FFFFFF"/>
                </a:solidFill>
                <a:latin typeface="Now Bold"/>
              </a:rPr>
              <a:t>Step 1</a:t>
            </a:r>
          </a:p>
          <a:p>
            <a:pPr lvl="0" algn="ctr">
              <a:lnSpc>
                <a:spcPts val="6451"/>
              </a:lnSpc>
              <a:spcBef>
                <a:spcPct val="0"/>
              </a:spcBef>
            </a:pPr>
            <a:endParaRPr lang="en-US" sz="5376" b="1" dirty="0">
              <a:solidFill>
                <a:srgbClr val="FFFFFF"/>
              </a:solidFill>
              <a:latin typeface="Now Bold"/>
            </a:endParaRPr>
          </a:p>
        </p:txBody>
      </p:sp>
      <p:sp>
        <p:nvSpPr>
          <p:cNvPr id="29" name="TextBox 32"/>
          <p:cNvSpPr txBox="1"/>
          <p:nvPr/>
        </p:nvSpPr>
        <p:spPr>
          <a:xfrm>
            <a:off x="16992600" y="9159603"/>
            <a:ext cx="1600200" cy="877100"/>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28</a:t>
            </a:r>
            <a:endParaRPr lang="en-US" sz="5735" dirty="0">
              <a:solidFill>
                <a:srgbClr val="FFFFFF"/>
              </a:solidFill>
              <a:latin typeface="DM Sans Bold"/>
            </a:endParaRPr>
          </a:p>
        </p:txBody>
      </p:sp>
      <p:grpSp>
        <p:nvGrpSpPr>
          <p:cNvPr id="7" name="Group 6">
            <a:extLst>
              <a:ext uri="{FF2B5EF4-FFF2-40B4-BE49-F238E27FC236}">
                <a16:creationId xmlns="" xmlns:a16="http://schemas.microsoft.com/office/drawing/2014/main" id="{B8E89112-0E10-DFA4-98CE-6D8BF39CCAEF}"/>
              </a:ext>
            </a:extLst>
          </p:cNvPr>
          <p:cNvGrpSpPr/>
          <p:nvPr/>
        </p:nvGrpSpPr>
        <p:grpSpPr>
          <a:xfrm>
            <a:off x="2617807" y="3571751"/>
            <a:ext cx="5759818" cy="5575152"/>
            <a:chOff x="2267961" y="4011060"/>
            <a:chExt cx="4340679" cy="4828217"/>
          </a:xfrm>
        </p:grpSpPr>
        <p:sp>
          <p:nvSpPr>
            <p:cNvPr id="3" name="Freeform 3"/>
            <p:cNvSpPr/>
            <p:nvPr/>
          </p:nvSpPr>
          <p:spPr>
            <a:xfrm>
              <a:off x="2267961"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US"/>
            </a:p>
          </p:txBody>
        </p:sp>
        <p:grpSp>
          <p:nvGrpSpPr>
            <p:cNvPr id="31" name="Group 9"/>
            <p:cNvGrpSpPr/>
            <p:nvPr/>
          </p:nvGrpSpPr>
          <p:grpSpPr>
            <a:xfrm>
              <a:off x="2311592" y="4011060"/>
              <a:ext cx="4297048" cy="4206015"/>
              <a:chOff x="0" y="0"/>
              <a:chExt cx="1131733" cy="1107757"/>
            </a:xfrm>
          </p:grpSpPr>
          <p:sp>
            <p:nvSpPr>
              <p:cNvPr id="32" name="Freeform 10"/>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33" name="TextBox 11"/>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34" name="TextBox 19"/>
            <p:cNvSpPr txBox="1"/>
            <p:nvPr/>
          </p:nvSpPr>
          <p:spPr>
            <a:xfrm>
              <a:off x="2861612" y="6566628"/>
              <a:ext cx="3200745" cy="1455653"/>
            </a:xfrm>
            <a:prstGeom prst="rect">
              <a:avLst/>
            </a:prstGeom>
          </p:spPr>
          <p:txBody>
            <a:bodyPr lIns="0" tIns="0" rIns="0" bIns="0" rtlCol="0" anchor="t">
              <a:spAutoFit/>
            </a:bodyPr>
            <a:lstStyle/>
            <a:p>
              <a:pPr marL="0" lvl="0" indent="0" algn="ctr">
                <a:lnSpc>
                  <a:spcPts val="2169"/>
                </a:lnSpc>
                <a:spcBef>
                  <a:spcPct val="0"/>
                </a:spcBef>
              </a:pPr>
              <a:r>
                <a:rPr lang="en-US" sz="2000" b="1" dirty="0">
                  <a:solidFill>
                    <a:schemeClr val="accent6">
                      <a:lumMod val="75000"/>
                    </a:schemeClr>
                  </a:solidFill>
                  <a:latin typeface="DM Sans"/>
                </a:rPr>
                <a:t> Application</a:t>
              </a:r>
              <a:endParaRPr lang="ar-EG" sz="2000" b="1" dirty="0">
                <a:solidFill>
                  <a:schemeClr val="accent6">
                    <a:lumMod val="75000"/>
                  </a:schemeClr>
                </a:solidFill>
                <a:latin typeface="DM Sans"/>
              </a:endParaRPr>
            </a:p>
            <a:p>
              <a:pPr lvl="0" algn="ctr">
                <a:lnSpc>
                  <a:spcPts val="2169"/>
                </a:lnSpc>
                <a:spcBef>
                  <a:spcPct val="0"/>
                </a:spcBef>
              </a:pPr>
              <a:r>
                <a:rPr lang="en-US" sz="1600" dirty="0">
                  <a:solidFill>
                    <a:srgbClr val="051D40"/>
                  </a:solidFill>
                  <a:latin typeface="DM Sans"/>
                </a:rPr>
                <a:t>I used MediaPipe to integrate a machine learning model into the app. MediaPipe helped process and analyze live video streams to make real-time predictions and detections.</a:t>
              </a:r>
              <a:endParaRPr lang="en-US" sz="1572" u="none" strike="noStrike" dirty="0">
                <a:solidFill>
                  <a:srgbClr val="051D40"/>
                </a:solidFill>
                <a:latin typeface="DM Sans"/>
              </a:endParaRPr>
            </a:p>
          </p:txBody>
        </p:sp>
        <p:sp>
          <p:nvSpPr>
            <p:cNvPr id="35" name="TextBox 20"/>
            <p:cNvSpPr txBox="1"/>
            <p:nvPr/>
          </p:nvSpPr>
          <p:spPr>
            <a:xfrm>
              <a:off x="3264403" y="6066756"/>
              <a:ext cx="2395164" cy="410369"/>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0071C9"/>
                  </a:solidFill>
                  <a:latin typeface="DM Sans Bold"/>
                </a:rPr>
                <a:t>Step1</a:t>
              </a:r>
            </a:p>
          </p:txBody>
        </p:sp>
        <p:sp>
          <p:nvSpPr>
            <p:cNvPr id="36" name="Freeform 16"/>
            <p:cNvSpPr/>
            <p:nvPr/>
          </p:nvSpPr>
          <p:spPr>
            <a:xfrm>
              <a:off x="3863117" y="4158821"/>
              <a:ext cx="1056068" cy="1779658"/>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5"/>
              <a:stretch>
                <a:fillRect/>
              </a:stretch>
            </a:blipFill>
          </p:spPr>
          <p:txBody>
            <a:bodyPr/>
            <a:lstStyle/>
            <a:p>
              <a:endParaRPr lang="en-US"/>
            </a:p>
          </p:txBody>
        </p:sp>
      </p:grpSp>
      <p:sp>
        <p:nvSpPr>
          <p:cNvPr id="8" name="TextBox 16">
            <a:extLst>
              <a:ext uri="{FF2B5EF4-FFF2-40B4-BE49-F238E27FC236}">
                <a16:creationId xmlns="" xmlns:a16="http://schemas.microsoft.com/office/drawing/2014/main" id="{308BA75E-2336-4E10-56CD-995D6254A755}"/>
              </a:ext>
            </a:extLst>
          </p:cNvPr>
          <p:cNvSpPr txBox="1"/>
          <p:nvPr/>
        </p:nvSpPr>
        <p:spPr>
          <a:xfrm>
            <a:off x="9107468" y="3933076"/>
            <a:ext cx="8631722" cy="4067139"/>
          </a:xfrm>
          <a:prstGeom prst="rect">
            <a:avLst/>
          </a:prstGeom>
        </p:spPr>
        <p:txBody>
          <a:bodyPr wrap="square" lIns="0" tIns="0" rIns="0" bIns="0" rtlCol="0" anchor="t">
            <a:spAutoFit/>
          </a:bodyPr>
          <a:lstStyle/>
          <a:p>
            <a:pPr lvl="0" algn="ctr">
              <a:lnSpc>
                <a:spcPts val="6451"/>
              </a:lnSpc>
              <a:spcBef>
                <a:spcPct val="0"/>
              </a:spcBef>
            </a:pPr>
            <a:r>
              <a:rPr lang="en-US" sz="2800" b="1" dirty="0">
                <a:solidFill>
                  <a:srgbClr val="FFFFFF"/>
                </a:solidFill>
                <a:latin typeface="Now Bold"/>
              </a:rPr>
              <a:t>I utilized </a:t>
            </a:r>
            <a:r>
              <a:rPr lang="en-US" sz="2800" b="1" dirty="0">
                <a:solidFill>
                  <a:schemeClr val="accent6"/>
                </a:solidFill>
                <a:latin typeface="Now Bold"/>
              </a:rPr>
              <a:t>CameraX</a:t>
            </a:r>
            <a:r>
              <a:rPr lang="en-US" sz="2800" b="1" dirty="0">
                <a:solidFill>
                  <a:srgbClr val="FFFFFF"/>
                </a:solidFill>
                <a:latin typeface="Now Bold"/>
              </a:rPr>
              <a:t> for live detection. </a:t>
            </a:r>
            <a:r>
              <a:rPr lang="en-US" sz="2800" b="1" dirty="0">
                <a:solidFill>
                  <a:schemeClr val="accent6"/>
                </a:solidFill>
                <a:latin typeface="Now Bold"/>
              </a:rPr>
              <a:t>CameraX</a:t>
            </a:r>
            <a:r>
              <a:rPr lang="en-US" sz="2800" b="1" dirty="0">
                <a:solidFill>
                  <a:srgbClr val="FFFFFF"/>
                </a:solidFill>
                <a:latin typeface="Now Bold"/>
              </a:rPr>
              <a:t> is a powerful library that makes it easy to access camera features and integrate them with machine learning models for real-time image and video processing.</a:t>
            </a:r>
          </a:p>
        </p:txBody>
      </p:sp>
    </p:spTree>
    <p:extLst>
      <p:ext uri="{BB962C8B-B14F-4D97-AF65-F5344CB8AC3E}">
        <p14:creationId xmlns:p14="http://schemas.microsoft.com/office/powerpoint/2010/main" val="14479060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1676400" y="1394635"/>
            <a:ext cx="12480644" cy="832023"/>
          </a:xfrm>
          <a:prstGeom prst="rect">
            <a:avLst/>
          </a:prstGeom>
        </p:spPr>
        <p:txBody>
          <a:bodyPr wrap="square" lIns="0" tIns="0" rIns="0" bIns="0" rtlCol="0" anchor="t">
            <a:spAutoFit/>
          </a:bodyPr>
          <a:lstStyle/>
          <a:p>
            <a:pPr lvl="0" algn="ctr">
              <a:lnSpc>
                <a:spcPts val="6451"/>
              </a:lnSpc>
              <a:spcBef>
                <a:spcPct val="0"/>
              </a:spcBef>
            </a:pPr>
            <a:r>
              <a:rPr lang="en-US" sz="5376" b="1" dirty="0">
                <a:solidFill>
                  <a:srgbClr val="FFFFFF"/>
                </a:solidFill>
                <a:latin typeface="Now Bold"/>
              </a:rPr>
              <a:t>Step 2</a:t>
            </a:r>
          </a:p>
        </p:txBody>
      </p:sp>
      <p:grpSp>
        <p:nvGrpSpPr>
          <p:cNvPr id="6" name="Group 5">
            <a:extLst>
              <a:ext uri="{FF2B5EF4-FFF2-40B4-BE49-F238E27FC236}">
                <a16:creationId xmlns="" xmlns:a16="http://schemas.microsoft.com/office/drawing/2014/main" id="{F26EBD1B-4BF6-CDC2-45DA-A87E5CCD60CC}"/>
              </a:ext>
            </a:extLst>
          </p:cNvPr>
          <p:cNvGrpSpPr/>
          <p:nvPr/>
        </p:nvGrpSpPr>
        <p:grpSpPr>
          <a:xfrm>
            <a:off x="5105400" y="3086100"/>
            <a:ext cx="6477000" cy="6627941"/>
            <a:chOff x="6984095" y="4030964"/>
            <a:chExt cx="4475753" cy="4808313"/>
          </a:xfrm>
        </p:grpSpPr>
        <p:sp>
          <p:nvSpPr>
            <p:cNvPr id="4" name="Freeform 4"/>
            <p:cNvSpPr/>
            <p:nvPr/>
          </p:nvSpPr>
          <p:spPr>
            <a:xfrm>
              <a:off x="6984095" y="8412696"/>
              <a:ext cx="4319810" cy="426581"/>
            </a:xfrm>
            <a:custGeom>
              <a:avLst/>
              <a:gdLst/>
              <a:ahLst/>
              <a:cxnLst/>
              <a:rect l="l" t="t" r="r" b="b"/>
              <a:pathLst>
                <a:path w="4319810" h="426581">
                  <a:moveTo>
                    <a:pt x="0" y="0"/>
                  </a:moveTo>
                  <a:lnTo>
                    <a:pt x="4319810" y="0"/>
                  </a:lnTo>
                  <a:lnTo>
                    <a:pt x="4319810" y="426581"/>
                  </a:lnTo>
                  <a:lnTo>
                    <a:pt x="0" y="426581"/>
                  </a:lnTo>
                  <a:lnTo>
                    <a:pt x="0" y="0"/>
                  </a:lnTo>
                  <a:close/>
                </a:path>
              </a:pathLst>
            </a:custGeom>
            <a:blipFill>
              <a:blip r:embed="rId4"/>
              <a:stretch>
                <a:fillRect t="-99999"/>
              </a:stretch>
            </a:blipFill>
          </p:spPr>
          <p:txBody>
            <a:bodyPr/>
            <a:lstStyle/>
            <a:p>
              <a:endParaRPr lang="en-US"/>
            </a:p>
          </p:txBody>
        </p:sp>
        <p:grpSp>
          <p:nvGrpSpPr>
            <p:cNvPr id="12" name="Group 12"/>
            <p:cNvGrpSpPr/>
            <p:nvPr/>
          </p:nvGrpSpPr>
          <p:grpSpPr>
            <a:xfrm>
              <a:off x="7162800" y="4030964"/>
              <a:ext cx="4297048" cy="4206015"/>
              <a:chOff x="0" y="0"/>
              <a:chExt cx="1131733" cy="1107757"/>
            </a:xfrm>
          </p:grpSpPr>
          <p:sp>
            <p:nvSpPr>
              <p:cNvPr id="13" name="Freeform 13"/>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14" name="TextBox 14"/>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24" name="TextBox 24"/>
            <p:cNvSpPr txBox="1"/>
            <p:nvPr/>
          </p:nvSpPr>
          <p:spPr>
            <a:xfrm>
              <a:off x="7172723" y="6406768"/>
              <a:ext cx="4248756" cy="1219388"/>
            </a:xfrm>
            <a:prstGeom prst="rect">
              <a:avLst/>
            </a:prstGeom>
          </p:spPr>
          <p:txBody>
            <a:bodyPr wrap="square" lIns="0" tIns="0" rIns="0" bIns="0" rtlCol="0" anchor="t">
              <a:spAutoFit/>
            </a:bodyPr>
            <a:lstStyle/>
            <a:p>
              <a:pPr marL="0" lvl="0" indent="0" algn="ctr">
                <a:lnSpc>
                  <a:spcPts val="2169"/>
                </a:lnSpc>
                <a:spcBef>
                  <a:spcPct val="0"/>
                </a:spcBef>
              </a:pPr>
              <a:r>
                <a:rPr lang="en-US" sz="2000" b="1" dirty="0">
                  <a:solidFill>
                    <a:schemeClr val="accent6">
                      <a:lumMod val="75000"/>
                    </a:schemeClr>
                  </a:solidFill>
                  <a:latin typeface="DM Sans"/>
                </a:rPr>
                <a:t>Add sound</a:t>
              </a:r>
              <a:endParaRPr lang="ar-EG" sz="2000" b="1" dirty="0">
                <a:solidFill>
                  <a:schemeClr val="accent6">
                    <a:lumMod val="75000"/>
                  </a:schemeClr>
                </a:solidFill>
                <a:latin typeface="DM Sans"/>
              </a:endParaRPr>
            </a:p>
            <a:p>
              <a:pPr marL="0" lvl="0" indent="0" algn="ctr">
                <a:lnSpc>
                  <a:spcPts val="2169"/>
                </a:lnSpc>
                <a:spcBef>
                  <a:spcPct val="0"/>
                </a:spcBef>
              </a:pPr>
              <a:endParaRPr lang="en-US" sz="2000" b="1" dirty="0">
                <a:solidFill>
                  <a:schemeClr val="accent6">
                    <a:lumMod val="75000"/>
                  </a:schemeClr>
                </a:solidFill>
                <a:latin typeface="DM Sans"/>
              </a:endParaRPr>
            </a:p>
            <a:p>
              <a:pPr lvl="0" algn="ctr">
                <a:lnSpc>
                  <a:spcPts val="2169"/>
                </a:lnSpc>
                <a:spcBef>
                  <a:spcPct val="0"/>
                </a:spcBef>
              </a:pPr>
              <a:r>
                <a:rPr lang="en-US" sz="1600" dirty="0">
                  <a:solidFill>
                    <a:srgbClr val="051D40"/>
                  </a:solidFill>
                  <a:latin typeface="DM Sans"/>
                </a:rPr>
                <a:t>To add audio feedback, I implemented the speech.tts.</a:t>
              </a:r>
              <a:r>
                <a:rPr lang="en-US" sz="1600" b="1" dirty="0">
                  <a:solidFill>
                    <a:schemeClr val="accent6">
                      <a:lumMod val="75000"/>
                    </a:schemeClr>
                  </a:solidFill>
                  <a:latin typeface="DM Sans"/>
                </a:rPr>
                <a:t>TextToSpeech package</a:t>
              </a:r>
              <a:r>
                <a:rPr lang="en-US" sz="1600" dirty="0">
                  <a:solidFill>
                    <a:schemeClr val="accent6">
                      <a:lumMod val="75000"/>
                    </a:schemeClr>
                  </a:solidFill>
                  <a:latin typeface="DM Sans"/>
                </a:rPr>
                <a:t>. </a:t>
              </a:r>
              <a:r>
                <a:rPr lang="en-US" sz="1600" dirty="0">
                  <a:solidFill>
                    <a:srgbClr val="051D40"/>
                  </a:solidFill>
                  <a:latin typeface="DM Sans"/>
                </a:rPr>
                <a:t>This feature converts text to spoken words, making the app more interactive and user-friendly.</a:t>
              </a:r>
              <a:endParaRPr lang="en-US" sz="1600" u="none" strike="noStrike" dirty="0">
                <a:solidFill>
                  <a:srgbClr val="051D40"/>
                </a:solidFill>
                <a:latin typeface="DM Sans"/>
              </a:endParaRPr>
            </a:p>
          </p:txBody>
        </p:sp>
        <p:sp>
          <p:nvSpPr>
            <p:cNvPr id="25" name="TextBox 25"/>
            <p:cNvSpPr txBox="1"/>
            <p:nvPr/>
          </p:nvSpPr>
          <p:spPr>
            <a:xfrm>
              <a:off x="8113742" y="5416526"/>
              <a:ext cx="2395164" cy="410369"/>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0071C9"/>
                  </a:solidFill>
                  <a:latin typeface="DM Sans Bold"/>
                </a:rPr>
                <a:t>Step2</a:t>
              </a:r>
            </a:p>
          </p:txBody>
        </p:sp>
        <p:sp>
          <p:nvSpPr>
            <p:cNvPr id="30" name="Freeform 29"/>
            <p:cNvSpPr/>
            <p:nvPr/>
          </p:nvSpPr>
          <p:spPr>
            <a:xfrm>
              <a:off x="8702951" y="4217443"/>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5"/>
              <a:stretch>
                <a:fillRect/>
              </a:stretch>
            </a:blipFill>
          </p:spPr>
          <p:txBody>
            <a:bodyPr/>
            <a:lstStyle/>
            <a:p>
              <a:endParaRPr lang="en-US"/>
            </a:p>
          </p:txBody>
        </p:sp>
      </p:grpSp>
      <p:sp>
        <p:nvSpPr>
          <p:cNvPr id="29" name="TextBox 32"/>
          <p:cNvSpPr txBox="1"/>
          <p:nvPr/>
        </p:nvSpPr>
        <p:spPr>
          <a:xfrm>
            <a:off x="16992600" y="9159603"/>
            <a:ext cx="1600200" cy="877100"/>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29</a:t>
            </a:r>
            <a:endParaRPr lang="en-US" sz="5735" dirty="0">
              <a:solidFill>
                <a:srgbClr val="FFFFFF"/>
              </a:solidFill>
              <a:latin typeface="DM Sans Bold"/>
            </a:endParaRPr>
          </a:p>
        </p:txBody>
      </p:sp>
      <p:sp>
        <p:nvSpPr>
          <p:cNvPr id="33" name="TextBox 11"/>
          <p:cNvSpPr txBox="1"/>
          <p:nvPr/>
        </p:nvSpPr>
        <p:spPr>
          <a:xfrm>
            <a:off x="2311592" y="3866399"/>
            <a:ext cx="4297048" cy="4350676"/>
          </a:xfrm>
          <a:prstGeom prst="rect">
            <a:avLst/>
          </a:prstGeom>
        </p:spPr>
        <p:txBody>
          <a:bodyPr lIns="50800" tIns="50800" rIns="50800" bIns="50800" rtlCol="0" anchor="ctr"/>
          <a:lstStyle/>
          <a:p>
            <a:pPr algn="ctr">
              <a:lnSpc>
                <a:spcPts val="2605"/>
              </a:lnSpc>
            </a:pPr>
            <a:endParaRPr/>
          </a:p>
        </p:txBody>
      </p:sp>
      <p:pic>
        <p:nvPicPr>
          <p:cNvPr id="7" name="Picture 6">
            <a:extLst>
              <a:ext uri="{FF2B5EF4-FFF2-40B4-BE49-F238E27FC236}">
                <a16:creationId xmlns="" xmlns:a16="http://schemas.microsoft.com/office/drawing/2014/main" id="{77B93A6C-0CE5-BEE2-4630-20AEBE565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54200" y="1205609"/>
            <a:ext cx="976442" cy="1021049"/>
          </a:xfrm>
          <a:prstGeom prst="rect">
            <a:avLst/>
          </a:prstGeom>
        </p:spPr>
      </p:pic>
      <p:pic>
        <p:nvPicPr>
          <p:cNvPr id="8" name="Picture 7">
            <a:extLst>
              <a:ext uri="{FF2B5EF4-FFF2-40B4-BE49-F238E27FC236}">
                <a16:creationId xmlns="" xmlns:a16="http://schemas.microsoft.com/office/drawing/2014/main" id="{60D1508D-2CCF-EAEE-BFB1-0DC3C573D2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6722" y="5380412"/>
            <a:ext cx="903084" cy="944340"/>
          </a:xfrm>
          <a:prstGeom prst="rect">
            <a:avLst/>
          </a:prstGeom>
        </p:spPr>
      </p:pic>
      <p:pic>
        <p:nvPicPr>
          <p:cNvPr id="9" name="Picture 8">
            <a:extLst>
              <a:ext uri="{FF2B5EF4-FFF2-40B4-BE49-F238E27FC236}">
                <a16:creationId xmlns="" xmlns:a16="http://schemas.microsoft.com/office/drawing/2014/main" id="{E099BCEC-95F5-B71C-221A-9E8514BF85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0981" y="6995894"/>
            <a:ext cx="976442" cy="1021049"/>
          </a:xfrm>
          <a:prstGeom prst="rect">
            <a:avLst/>
          </a:prstGeom>
        </p:spPr>
      </p:pic>
    </p:spTree>
    <p:extLst>
      <p:ext uri="{BB962C8B-B14F-4D97-AF65-F5344CB8AC3E}">
        <p14:creationId xmlns:p14="http://schemas.microsoft.com/office/powerpoint/2010/main" val="20039390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Freeform 2"/>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5" name="Freeform 15"/>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6" name="TextBox 16"/>
          <p:cNvSpPr txBox="1"/>
          <p:nvPr/>
        </p:nvSpPr>
        <p:spPr>
          <a:xfrm>
            <a:off x="1744430" y="1483147"/>
            <a:ext cx="12480644" cy="1665584"/>
          </a:xfrm>
          <a:prstGeom prst="rect">
            <a:avLst/>
          </a:prstGeom>
        </p:spPr>
        <p:txBody>
          <a:bodyPr wrap="square" lIns="0" tIns="0" rIns="0" bIns="0" rtlCol="0" anchor="t">
            <a:spAutoFit/>
          </a:bodyPr>
          <a:lstStyle/>
          <a:p>
            <a:pPr algn="ctr">
              <a:lnSpc>
                <a:spcPts val="6451"/>
              </a:lnSpc>
              <a:spcBef>
                <a:spcPct val="0"/>
              </a:spcBef>
            </a:pPr>
            <a:r>
              <a:rPr lang="en-US" sz="5376" b="1" dirty="0">
                <a:solidFill>
                  <a:srgbClr val="FFFFFF"/>
                </a:solidFill>
                <a:latin typeface="Now Bold"/>
              </a:rPr>
              <a:t>Step 3</a:t>
            </a:r>
          </a:p>
          <a:p>
            <a:pPr lvl="0" algn="ctr">
              <a:lnSpc>
                <a:spcPts val="6451"/>
              </a:lnSpc>
              <a:spcBef>
                <a:spcPct val="0"/>
              </a:spcBef>
            </a:pPr>
            <a:endParaRPr lang="en-US" sz="5376" b="1" dirty="0">
              <a:solidFill>
                <a:srgbClr val="FFFFFF"/>
              </a:solidFill>
              <a:latin typeface="Now Bold"/>
            </a:endParaRPr>
          </a:p>
        </p:txBody>
      </p:sp>
      <p:sp>
        <p:nvSpPr>
          <p:cNvPr id="25" name="TextBox 25"/>
          <p:cNvSpPr txBox="1"/>
          <p:nvPr/>
        </p:nvSpPr>
        <p:spPr>
          <a:xfrm>
            <a:off x="8113742" y="5416526"/>
            <a:ext cx="2395164" cy="410369"/>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0071C9"/>
                </a:solidFill>
                <a:latin typeface="DM Sans Bold"/>
              </a:rPr>
              <a:t>Step2</a:t>
            </a:r>
          </a:p>
        </p:txBody>
      </p:sp>
      <p:sp>
        <p:nvSpPr>
          <p:cNvPr id="29" name="TextBox 32"/>
          <p:cNvSpPr txBox="1"/>
          <p:nvPr/>
        </p:nvSpPr>
        <p:spPr>
          <a:xfrm>
            <a:off x="16992600" y="9159603"/>
            <a:ext cx="1600200" cy="877100"/>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30</a:t>
            </a:r>
            <a:endParaRPr lang="en-US" sz="5735" dirty="0">
              <a:solidFill>
                <a:srgbClr val="FFFFFF"/>
              </a:solidFill>
              <a:latin typeface="DM Sans Bold"/>
            </a:endParaRPr>
          </a:p>
        </p:txBody>
      </p:sp>
      <p:sp>
        <p:nvSpPr>
          <p:cNvPr id="35" name="TextBox 20"/>
          <p:cNvSpPr txBox="1"/>
          <p:nvPr/>
        </p:nvSpPr>
        <p:spPr>
          <a:xfrm>
            <a:off x="3264403" y="6066756"/>
            <a:ext cx="2395164" cy="410369"/>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0071C9"/>
                </a:solidFill>
                <a:latin typeface="DM Sans Bold"/>
              </a:rPr>
              <a:t>Step1</a:t>
            </a:r>
          </a:p>
        </p:txBody>
      </p:sp>
      <p:grpSp>
        <p:nvGrpSpPr>
          <p:cNvPr id="6" name="Group 5">
            <a:extLst>
              <a:ext uri="{FF2B5EF4-FFF2-40B4-BE49-F238E27FC236}">
                <a16:creationId xmlns="" xmlns:a16="http://schemas.microsoft.com/office/drawing/2014/main" id="{302011C7-91EC-C146-F55A-E457F22A2566}"/>
              </a:ext>
            </a:extLst>
          </p:cNvPr>
          <p:cNvGrpSpPr/>
          <p:nvPr/>
        </p:nvGrpSpPr>
        <p:grpSpPr>
          <a:xfrm>
            <a:off x="5742154" y="3844127"/>
            <a:ext cx="5916445" cy="6328573"/>
            <a:chOff x="11703955" y="3983652"/>
            <a:chExt cx="4434594" cy="4855625"/>
          </a:xfrm>
        </p:grpSpPr>
        <p:sp>
          <p:nvSpPr>
            <p:cNvPr id="5" name="Freeform 5"/>
            <p:cNvSpPr/>
            <p:nvPr/>
          </p:nvSpPr>
          <p:spPr>
            <a:xfrm>
              <a:off x="11703955" y="8412696"/>
              <a:ext cx="4319810" cy="426581"/>
            </a:xfrm>
            <a:custGeom>
              <a:avLst/>
              <a:gdLst/>
              <a:ahLst/>
              <a:cxnLst/>
              <a:rect l="l" t="t" r="r" b="b"/>
              <a:pathLst>
                <a:path w="4319810" h="426581">
                  <a:moveTo>
                    <a:pt x="0" y="0"/>
                  </a:moveTo>
                  <a:lnTo>
                    <a:pt x="4319809" y="0"/>
                  </a:lnTo>
                  <a:lnTo>
                    <a:pt x="4319809" y="426581"/>
                  </a:lnTo>
                  <a:lnTo>
                    <a:pt x="0" y="426581"/>
                  </a:lnTo>
                  <a:lnTo>
                    <a:pt x="0" y="0"/>
                  </a:lnTo>
                  <a:close/>
                </a:path>
              </a:pathLst>
            </a:custGeom>
            <a:blipFill>
              <a:blip r:embed="rId4"/>
              <a:stretch>
                <a:fillRect t="-99999"/>
              </a:stretch>
            </a:blipFill>
          </p:spPr>
          <p:txBody>
            <a:bodyPr/>
            <a:lstStyle/>
            <a:p>
              <a:endParaRPr lang="en-US"/>
            </a:p>
          </p:txBody>
        </p:sp>
        <p:grpSp>
          <p:nvGrpSpPr>
            <p:cNvPr id="37" name="Group 6"/>
            <p:cNvGrpSpPr/>
            <p:nvPr/>
          </p:nvGrpSpPr>
          <p:grpSpPr>
            <a:xfrm>
              <a:off x="11841501" y="3983652"/>
              <a:ext cx="4297048" cy="4206015"/>
              <a:chOff x="0" y="0"/>
              <a:chExt cx="1131733" cy="1107757"/>
            </a:xfrm>
          </p:grpSpPr>
          <p:sp>
            <p:nvSpPr>
              <p:cNvPr id="38" name="Freeform 7"/>
              <p:cNvSpPr/>
              <p:nvPr/>
            </p:nvSpPr>
            <p:spPr>
              <a:xfrm>
                <a:off x="0" y="0"/>
                <a:ext cx="1131733" cy="1107757"/>
              </a:xfrm>
              <a:custGeom>
                <a:avLst/>
                <a:gdLst/>
                <a:ahLst/>
                <a:cxnLst/>
                <a:rect l="l" t="t" r="r" b="b"/>
                <a:pathLst>
                  <a:path w="1131733" h="1107757">
                    <a:moveTo>
                      <a:pt x="0" y="0"/>
                    </a:moveTo>
                    <a:lnTo>
                      <a:pt x="1131733" y="0"/>
                    </a:lnTo>
                    <a:lnTo>
                      <a:pt x="1131733" y="1107757"/>
                    </a:lnTo>
                    <a:lnTo>
                      <a:pt x="0" y="1107757"/>
                    </a:lnTo>
                    <a:close/>
                  </a:path>
                </a:pathLst>
              </a:custGeom>
              <a:solidFill>
                <a:srgbClr val="CFF4FF"/>
              </a:solidFill>
              <a:ln w="19050" cap="sq">
                <a:solidFill>
                  <a:srgbClr val="FFFFFF"/>
                </a:solidFill>
                <a:prstDash val="solid"/>
                <a:miter/>
              </a:ln>
            </p:spPr>
            <p:txBody>
              <a:bodyPr/>
              <a:lstStyle/>
              <a:p>
                <a:endParaRPr lang="en-US"/>
              </a:p>
            </p:txBody>
          </p:sp>
          <p:sp>
            <p:nvSpPr>
              <p:cNvPr id="39" name="TextBox 8"/>
              <p:cNvSpPr txBox="1"/>
              <p:nvPr/>
            </p:nvSpPr>
            <p:spPr>
              <a:xfrm>
                <a:off x="0" y="-38100"/>
                <a:ext cx="1131733" cy="1145857"/>
              </a:xfrm>
              <a:prstGeom prst="rect">
                <a:avLst/>
              </a:prstGeom>
            </p:spPr>
            <p:txBody>
              <a:bodyPr lIns="50800" tIns="50800" rIns="50800" bIns="50800" rtlCol="0" anchor="ctr"/>
              <a:lstStyle/>
              <a:p>
                <a:pPr algn="ctr">
                  <a:lnSpc>
                    <a:spcPts val="2605"/>
                  </a:lnSpc>
                </a:pPr>
                <a:endParaRPr/>
              </a:p>
            </p:txBody>
          </p:sp>
        </p:grpSp>
        <p:sp>
          <p:nvSpPr>
            <p:cNvPr id="40" name="TextBox 18"/>
            <p:cNvSpPr txBox="1"/>
            <p:nvPr/>
          </p:nvSpPr>
          <p:spPr>
            <a:xfrm>
              <a:off x="12262571" y="6039348"/>
              <a:ext cx="3432147" cy="410369"/>
            </a:xfrm>
            <a:prstGeom prst="rect">
              <a:avLst/>
            </a:prstGeom>
          </p:spPr>
          <p:txBody>
            <a:bodyPr lIns="0" tIns="0" rIns="0" bIns="0" rtlCol="0" anchor="t">
              <a:spAutoFit/>
            </a:bodyPr>
            <a:lstStyle/>
            <a:p>
              <a:pPr marL="0" lvl="0" indent="0" algn="ctr">
                <a:lnSpc>
                  <a:spcPts val="3174"/>
                </a:lnSpc>
                <a:spcBef>
                  <a:spcPct val="0"/>
                </a:spcBef>
              </a:pPr>
              <a:r>
                <a:rPr lang="en-US" sz="2300" dirty="0">
                  <a:solidFill>
                    <a:srgbClr val="0071C9"/>
                  </a:solidFill>
                  <a:latin typeface="DM Sans Bold"/>
                </a:rPr>
                <a:t>Step3</a:t>
              </a:r>
            </a:p>
          </p:txBody>
        </p:sp>
        <p:sp>
          <p:nvSpPr>
            <p:cNvPr id="41" name="TextBox 26"/>
            <p:cNvSpPr txBox="1"/>
            <p:nvPr/>
          </p:nvSpPr>
          <p:spPr>
            <a:xfrm>
              <a:off x="12378271" y="6501112"/>
              <a:ext cx="3200745" cy="1410643"/>
            </a:xfrm>
            <a:prstGeom prst="rect">
              <a:avLst/>
            </a:prstGeom>
          </p:spPr>
          <p:txBody>
            <a:bodyPr lIns="0" tIns="0" rIns="0" bIns="0" rtlCol="0" anchor="t">
              <a:spAutoFit/>
            </a:bodyPr>
            <a:lstStyle/>
            <a:p>
              <a:pPr lvl="0" algn="ctr">
                <a:lnSpc>
                  <a:spcPts val="2169"/>
                </a:lnSpc>
                <a:spcBef>
                  <a:spcPct val="0"/>
                </a:spcBef>
              </a:pPr>
              <a:r>
                <a:rPr lang="en-US" sz="2000" b="1" dirty="0">
                  <a:solidFill>
                    <a:schemeClr val="accent6">
                      <a:lumMod val="75000"/>
                    </a:schemeClr>
                  </a:solidFill>
                  <a:latin typeface="DM Sans"/>
                </a:rPr>
                <a:t>Edit model</a:t>
              </a:r>
              <a:endParaRPr lang="ar-EG" sz="2000" b="1" dirty="0">
                <a:solidFill>
                  <a:schemeClr val="accent6">
                    <a:lumMod val="75000"/>
                  </a:schemeClr>
                </a:solidFill>
                <a:latin typeface="DM Sans"/>
              </a:endParaRPr>
            </a:p>
            <a:p>
              <a:pPr lvl="0" algn="ctr">
                <a:lnSpc>
                  <a:spcPts val="2169"/>
                </a:lnSpc>
                <a:spcBef>
                  <a:spcPct val="0"/>
                </a:spcBef>
              </a:pPr>
              <a:r>
                <a:rPr lang="en-US" sz="1600" dirty="0">
                  <a:solidFill>
                    <a:srgbClr val="051D40"/>
                  </a:solidFill>
                  <a:latin typeface="DM Sans"/>
                </a:rPr>
                <a:t>work to modify and improve the model to increase efficiency and facilitate identification of currency</a:t>
              </a:r>
            </a:p>
          </p:txBody>
        </p:sp>
        <p:sp>
          <p:nvSpPr>
            <p:cNvPr id="42" name="Freeform 41"/>
            <p:cNvSpPr/>
            <p:nvPr/>
          </p:nvSpPr>
          <p:spPr>
            <a:xfrm>
              <a:off x="13384865" y="4457265"/>
              <a:ext cx="1273023" cy="1318574"/>
            </a:xfrm>
            <a:custGeom>
              <a:avLst/>
              <a:gdLst/>
              <a:ahLst/>
              <a:cxnLst/>
              <a:rect l="l" t="t" r="r" b="b"/>
              <a:pathLst>
                <a:path w="1273023" h="1318574">
                  <a:moveTo>
                    <a:pt x="0" y="0"/>
                  </a:moveTo>
                  <a:lnTo>
                    <a:pt x="1273024" y="0"/>
                  </a:lnTo>
                  <a:lnTo>
                    <a:pt x="1273024" y="1318574"/>
                  </a:lnTo>
                  <a:lnTo>
                    <a:pt x="0" y="1318574"/>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a:ln cap="sq">
              <a:noFill/>
              <a:prstDash val="solid"/>
              <a:miter/>
            </a:ln>
          </p:spPr>
          <p:txBody>
            <a:bodyPr/>
            <a:lstStyle/>
            <a:p>
              <a:endParaRPr lang="en-US"/>
            </a:p>
          </p:txBody>
        </p:sp>
      </p:grpSp>
    </p:spTree>
    <p:extLst>
      <p:ext uri="{BB962C8B-B14F-4D97-AF65-F5344CB8AC3E}">
        <p14:creationId xmlns:p14="http://schemas.microsoft.com/office/powerpoint/2010/main" val="25862350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5000"/>
                <a:lumOff val="95000"/>
              </a:schemeClr>
            </a:gs>
            <a:gs pos="25000">
              <a:schemeClr val="tx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5" name="Freeform 14"/>
          <p:cNvSpPr/>
          <p:nvPr/>
        </p:nvSpPr>
        <p:spPr>
          <a:xfrm>
            <a:off x="16562965" y="8957503"/>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a:blipFill>
          <a:ln cap="sq">
            <a:noFill/>
            <a:prstDash val="solid"/>
            <a:miter/>
          </a:ln>
        </p:spPr>
        <p:txBody>
          <a:bodyPr/>
          <a:lstStyle/>
          <a:p>
            <a:r>
              <a:rPr lang="en-US" sz="4800" b="1" dirty="0">
                <a:solidFill>
                  <a:schemeClr val="bg1">
                    <a:lumMod val="95000"/>
                  </a:schemeClr>
                </a:solidFill>
              </a:rPr>
              <a:t> 31</a:t>
            </a:r>
          </a:p>
        </p:txBody>
      </p:sp>
      <p:sp>
        <p:nvSpPr>
          <p:cNvPr id="10" name="Freeform 9"/>
          <p:cNvSpPr/>
          <p:nvPr/>
        </p:nvSpPr>
        <p:spPr>
          <a:xfrm>
            <a:off x="16946880" y="22860"/>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5"/>
            <a:stretch>
              <a:fillRect/>
            </a:stretch>
          </a:blipFill>
        </p:spPr>
        <p:txBody>
          <a:bodyPr/>
          <a:lstStyle/>
          <a:p>
            <a:endParaRPr lang="en-US"/>
          </a:p>
        </p:txBody>
      </p:sp>
      <p:sp>
        <p:nvSpPr>
          <p:cNvPr id="12" name="Freeform 3"/>
          <p:cNvSpPr/>
          <p:nvPr/>
        </p:nvSpPr>
        <p:spPr>
          <a:xfrm>
            <a:off x="4561393" y="2182002"/>
            <a:ext cx="4092943" cy="7578201"/>
          </a:xfrm>
          <a:custGeom>
            <a:avLst/>
            <a:gdLst/>
            <a:ahLst/>
            <a:cxnLst/>
            <a:rect l="l" t="t" r="r" b="b"/>
            <a:pathLst>
              <a:path w="4092943" h="7578201">
                <a:moveTo>
                  <a:pt x="0" y="0"/>
                </a:moveTo>
                <a:lnTo>
                  <a:pt x="4092944" y="0"/>
                </a:lnTo>
                <a:lnTo>
                  <a:pt x="4092944" y="7578200"/>
                </a:lnTo>
                <a:lnTo>
                  <a:pt x="0" y="7578200"/>
                </a:lnTo>
                <a:lnTo>
                  <a:pt x="0" y="0"/>
                </a:lnTo>
                <a:close/>
              </a:path>
            </a:pathLst>
          </a:custGeom>
          <a:blipFill>
            <a:blip r:embed="rId6"/>
            <a:stretch>
              <a:fillRect/>
            </a:stretch>
          </a:blipFill>
        </p:spPr>
        <p:txBody>
          <a:bodyPr/>
          <a:lstStyle/>
          <a:p>
            <a:endParaRPr lang="en-US"/>
          </a:p>
        </p:txBody>
      </p:sp>
      <p:sp>
        <p:nvSpPr>
          <p:cNvPr id="16" name="TextBox 11"/>
          <p:cNvSpPr txBox="1"/>
          <p:nvPr/>
        </p:nvSpPr>
        <p:spPr>
          <a:xfrm>
            <a:off x="1604754" y="365817"/>
            <a:ext cx="2884101" cy="884858"/>
          </a:xfrm>
          <a:prstGeom prst="rect">
            <a:avLst/>
          </a:prstGeom>
        </p:spPr>
        <p:txBody>
          <a:bodyPr wrap="square" lIns="0" tIns="0" rIns="0" bIns="0" rtlCol="0" anchor="t">
            <a:spAutoFit/>
          </a:bodyPr>
          <a:lstStyle/>
          <a:p>
            <a:pPr algn="ctr">
              <a:lnSpc>
                <a:spcPts val="6882"/>
              </a:lnSpc>
              <a:spcBef>
                <a:spcPct val="0"/>
              </a:spcBef>
            </a:pPr>
            <a:r>
              <a:rPr lang="en-US" sz="4987" b="1" dirty="0">
                <a:solidFill>
                  <a:schemeClr val="accent1">
                    <a:lumMod val="75000"/>
                  </a:schemeClr>
                </a:solidFill>
                <a:latin typeface="Now Bold" panose="020B0604020202020204" charset="0"/>
              </a:rPr>
              <a:t>Designs</a:t>
            </a:r>
          </a:p>
        </p:txBody>
      </p:sp>
      <p:sp>
        <p:nvSpPr>
          <p:cNvPr id="23" name="Freeform 16"/>
          <p:cNvSpPr/>
          <p:nvPr/>
        </p:nvSpPr>
        <p:spPr>
          <a:xfrm>
            <a:off x="402967" y="8648700"/>
            <a:ext cx="916037" cy="1569720"/>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7"/>
            <a:stretch>
              <a:fillRect/>
            </a:stretch>
          </a:blipFill>
        </p:spPr>
        <p:txBody>
          <a:bodyPr/>
          <a:lstStyle/>
          <a:p>
            <a:endParaRPr lang="en-US"/>
          </a:p>
        </p:txBody>
      </p:sp>
      <p:sp>
        <p:nvSpPr>
          <p:cNvPr id="24" name="TextBox 23">
            <a:extLst>
              <a:ext uri="{FF2B5EF4-FFF2-40B4-BE49-F238E27FC236}">
                <a16:creationId xmlns="" xmlns:a16="http://schemas.microsoft.com/office/drawing/2014/main" id="{A56123C9-8541-98BD-3709-22BC9D946A14}"/>
              </a:ext>
            </a:extLst>
          </p:cNvPr>
          <p:cNvSpPr txBox="1"/>
          <p:nvPr/>
        </p:nvSpPr>
        <p:spPr>
          <a:xfrm>
            <a:off x="4510181" y="1541165"/>
            <a:ext cx="4262343" cy="646331"/>
          </a:xfrm>
          <a:prstGeom prst="rect">
            <a:avLst/>
          </a:prstGeom>
          <a:noFill/>
        </p:spPr>
        <p:txBody>
          <a:bodyPr wrap="square" rtlCol="0">
            <a:spAutoFit/>
          </a:bodyPr>
          <a:lstStyle/>
          <a:p>
            <a:pPr algn="ctr"/>
            <a:r>
              <a:rPr lang="en-US" sz="3600" b="1" dirty="0">
                <a:solidFill>
                  <a:srgbClr val="051D40"/>
                </a:solidFill>
                <a:latin typeface="Cambria Math" panose="02040503050406030204" pitchFamily="18" charset="0"/>
                <a:ea typeface="Cambria Math" panose="02040503050406030204" pitchFamily="18" charset="0"/>
              </a:rPr>
              <a:t>Splash Screen</a:t>
            </a:r>
          </a:p>
        </p:txBody>
      </p:sp>
      <p:sp>
        <p:nvSpPr>
          <p:cNvPr id="25" name="TextBox 24">
            <a:extLst>
              <a:ext uri="{FF2B5EF4-FFF2-40B4-BE49-F238E27FC236}">
                <a16:creationId xmlns="" xmlns:a16="http://schemas.microsoft.com/office/drawing/2014/main" id="{8E6FC359-6E09-FE6B-7E7A-A2813F6035DA}"/>
              </a:ext>
            </a:extLst>
          </p:cNvPr>
          <p:cNvSpPr txBox="1"/>
          <p:nvPr/>
        </p:nvSpPr>
        <p:spPr>
          <a:xfrm>
            <a:off x="11896725" y="1535671"/>
            <a:ext cx="3810000" cy="646331"/>
          </a:xfrm>
          <a:prstGeom prst="rect">
            <a:avLst/>
          </a:prstGeom>
          <a:noFill/>
        </p:spPr>
        <p:txBody>
          <a:bodyPr wrap="square" rtlCol="0">
            <a:spAutoFit/>
          </a:bodyPr>
          <a:lstStyle/>
          <a:p>
            <a:pPr algn="ctr"/>
            <a:r>
              <a:rPr lang="en-US" sz="3600" b="1" dirty="0">
                <a:solidFill>
                  <a:srgbClr val="051D40"/>
                </a:solidFill>
                <a:latin typeface="Cambria Math" panose="02040503050406030204" pitchFamily="18" charset="0"/>
                <a:ea typeface="Cambria Math" panose="02040503050406030204" pitchFamily="18" charset="0"/>
              </a:rPr>
              <a:t>Home Screen</a:t>
            </a:r>
          </a:p>
        </p:txBody>
      </p:sp>
      <p:pic>
        <p:nvPicPr>
          <p:cNvPr id="2" name="Picture 1">
            <a:extLst>
              <a:ext uri="{FF2B5EF4-FFF2-40B4-BE49-F238E27FC236}">
                <a16:creationId xmlns="" xmlns:a16="http://schemas.microsoft.com/office/drawing/2014/main" id="{1A4CFBC3-A274-4093-86F9-644AD38666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328737" y="2400300"/>
            <a:ext cx="3286124" cy="7010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4438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4"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5000"/>
                <a:lumOff val="95000"/>
              </a:schemeClr>
            </a:gs>
            <a:gs pos="25000">
              <a:schemeClr val="tx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5" name="Freeform 14"/>
          <p:cNvSpPr/>
          <p:nvPr/>
        </p:nvSpPr>
        <p:spPr>
          <a:xfrm>
            <a:off x="16562965" y="8957503"/>
            <a:ext cx="1551199" cy="1204295"/>
          </a:xfrm>
          <a:custGeom>
            <a:avLst/>
            <a:gdLst/>
            <a:ahLst/>
            <a:cxnLst/>
            <a:rect l="l" t="t" r="r" b="b"/>
            <a:pathLst>
              <a:path w="1551199" h="1204295">
                <a:moveTo>
                  <a:pt x="0" y="0"/>
                </a:moveTo>
                <a:lnTo>
                  <a:pt x="1551200" y="0"/>
                </a:lnTo>
                <a:lnTo>
                  <a:pt x="1551200" y="1204295"/>
                </a:lnTo>
                <a:lnTo>
                  <a:pt x="0" y="1204295"/>
                </a:lnTo>
                <a:lnTo>
                  <a:pt x="0" y="0"/>
                </a:lnTo>
                <a:close/>
              </a:path>
            </a:pathLst>
          </a:custGeom>
          <a: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a:blipFill>
          <a:ln cap="sq">
            <a:noFill/>
            <a:prstDash val="solid"/>
            <a:miter/>
          </a:ln>
        </p:spPr>
        <p:txBody>
          <a:bodyPr/>
          <a:lstStyle/>
          <a:p>
            <a:r>
              <a:rPr lang="en-US" sz="4800" b="1" dirty="0">
                <a:solidFill>
                  <a:schemeClr val="bg1">
                    <a:lumMod val="95000"/>
                  </a:schemeClr>
                </a:solidFill>
              </a:rPr>
              <a:t> 32</a:t>
            </a:r>
          </a:p>
        </p:txBody>
      </p:sp>
      <p:sp>
        <p:nvSpPr>
          <p:cNvPr id="10" name="Freeform 9"/>
          <p:cNvSpPr/>
          <p:nvPr/>
        </p:nvSpPr>
        <p:spPr>
          <a:xfrm>
            <a:off x="16946880" y="22860"/>
            <a:ext cx="1216746" cy="1023366"/>
          </a:xfrm>
          <a:custGeom>
            <a:avLst/>
            <a:gdLst/>
            <a:ahLst/>
            <a:cxnLst/>
            <a:rect l="l" t="t" r="r" b="b"/>
            <a:pathLst>
              <a:path w="1216746" h="1023366">
                <a:moveTo>
                  <a:pt x="0" y="0"/>
                </a:moveTo>
                <a:lnTo>
                  <a:pt x="1216747" y="0"/>
                </a:lnTo>
                <a:lnTo>
                  <a:pt x="1216747" y="1023366"/>
                </a:lnTo>
                <a:lnTo>
                  <a:pt x="0" y="1023366"/>
                </a:lnTo>
                <a:lnTo>
                  <a:pt x="0" y="0"/>
                </a:lnTo>
                <a:close/>
              </a:path>
            </a:pathLst>
          </a:custGeom>
          <a:blipFill>
            <a:blip r:embed="rId5"/>
            <a:stretch>
              <a:fillRect/>
            </a:stretch>
          </a:blipFill>
        </p:spPr>
        <p:txBody>
          <a:bodyPr/>
          <a:lstStyle/>
          <a:p>
            <a:endParaRPr lang="en-US"/>
          </a:p>
        </p:txBody>
      </p:sp>
      <p:sp>
        <p:nvSpPr>
          <p:cNvPr id="16" name="TextBox 11"/>
          <p:cNvSpPr txBox="1"/>
          <p:nvPr/>
        </p:nvSpPr>
        <p:spPr>
          <a:xfrm>
            <a:off x="1604754" y="365817"/>
            <a:ext cx="2884101" cy="884858"/>
          </a:xfrm>
          <a:prstGeom prst="rect">
            <a:avLst/>
          </a:prstGeom>
        </p:spPr>
        <p:txBody>
          <a:bodyPr wrap="square" lIns="0" tIns="0" rIns="0" bIns="0" rtlCol="0" anchor="t">
            <a:spAutoFit/>
          </a:bodyPr>
          <a:lstStyle/>
          <a:p>
            <a:pPr algn="ctr">
              <a:lnSpc>
                <a:spcPts val="6882"/>
              </a:lnSpc>
              <a:spcBef>
                <a:spcPct val="0"/>
              </a:spcBef>
            </a:pPr>
            <a:r>
              <a:rPr lang="en-US" sz="4987" b="1" dirty="0">
                <a:solidFill>
                  <a:schemeClr val="accent1">
                    <a:lumMod val="75000"/>
                  </a:schemeClr>
                </a:solidFill>
                <a:latin typeface="Now Bold" panose="020B0604020202020204" charset="0"/>
              </a:rPr>
              <a:t>Designs</a:t>
            </a:r>
          </a:p>
        </p:txBody>
      </p:sp>
      <p:sp>
        <p:nvSpPr>
          <p:cNvPr id="23" name="Freeform 16"/>
          <p:cNvSpPr/>
          <p:nvPr/>
        </p:nvSpPr>
        <p:spPr>
          <a:xfrm>
            <a:off x="402967" y="8648700"/>
            <a:ext cx="968633" cy="1569720"/>
          </a:xfrm>
          <a:custGeom>
            <a:avLst/>
            <a:gdLst/>
            <a:ahLst/>
            <a:cxnLst/>
            <a:rect l="l" t="t" r="r" b="b"/>
            <a:pathLst>
              <a:path w="916038" h="2075301">
                <a:moveTo>
                  <a:pt x="0" y="0"/>
                </a:moveTo>
                <a:lnTo>
                  <a:pt x="916038" y="0"/>
                </a:lnTo>
                <a:lnTo>
                  <a:pt x="916038" y="2075301"/>
                </a:lnTo>
                <a:lnTo>
                  <a:pt x="0" y="2075301"/>
                </a:lnTo>
                <a:lnTo>
                  <a:pt x="0" y="0"/>
                </a:lnTo>
                <a:close/>
              </a:path>
            </a:pathLst>
          </a:custGeom>
          <a:blipFill>
            <a:blip r:embed="rId6"/>
            <a:stretch>
              <a:fillRect/>
            </a:stretch>
          </a:blipFill>
        </p:spPr>
        <p:txBody>
          <a:bodyPr/>
          <a:lstStyle/>
          <a:p>
            <a:endParaRPr lang="en-US"/>
          </a:p>
        </p:txBody>
      </p:sp>
      <p:sp>
        <p:nvSpPr>
          <p:cNvPr id="17" name="TextBox 16">
            <a:extLst>
              <a:ext uri="{FF2B5EF4-FFF2-40B4-BE49-F238E27FC236}">
                <a16:creationId xmlns="" xmlns:a16="http://schemas.microsoft.com/office/drawing/2014/main" id="{736EA34E-D957-C754-5E0B-1182E53C911F}"/>
              </a:ext>
            </a:extLst>
          </p:cNvPr>
          <p:cNvSpPr txBox="1"/>
          <p:nvPr/>
        </p:nvSpPr>
        <p:spPr>
          <a:xfrm>
            <a:off x="4424457" y="1541165"/>
            <a:ext cx="3810000" cy="769441"/>
          </a:xfrm>
          <a:prstGeom prst="rect">
            <a:avLst/>
          </a:prstGeom>
          <a:noFill/>
        </p:spPr>
        <p:txBody>
          <a:bodyPr wrap="square" rtlCol="0">
            <a:spAutoFit/>
          </a:bodyPr>
          <a:lstStyle/>
          <a:p>
            <a:pPr algn="ctr"/>
            <a:r>
              <a:rPr lang="en-US" sz="4400" b="1" dirty="0">
                <a:solidFill>
                  <a:srgbClr val="051D40"/>
                </a:solidFill>
                <a:latin typeface="Cambria Math" panose="02040503050406030204" pitchFamily="18" charset="0"/>
                <a:ea typeface="Cambria Math" panose="02040503050406030204" pitchFamily="18" charset="0"/>
              </a:rPr>
              <a:t>Gallery</a:t>
            </a:r>
          </a:p>
        </p:txBody>
      </p:sp>
      <p:sp>
        <p:nvSpPr>
          <p:cNvPr id="18" name="TextBox 17">
            <a:extLst>
              <a:ext uri="{FF2B5EF4-FFF2-40B4-BE49-F238E27FC236}">
                <a16:creationId xmlns="" xmlns:a16="http://schemas.microsoft.com/office/drawing/2014/main" id="{D6A2A115-B291-C745-6E3B-0E75B482641C}"/>
              </a:ext>
            </a:extLst>
          </p:cNvPr>
          <p:cNvSpPr txBox="1"/>
          <p:nvPr/>
        </p:nvSpPr>
        <p:spPr>
          <a:xfrm>
            <a:off x="11673142" y="1536402"/>
            <a:ext cx="3810000" cy="830997"/>
          </a:xfrm>
          <a:prstGeom prst="rect">
            <a:avLst/>
          </a:prstGeom>
          <a:noFill/>
        </p:spPr>
        <p:txBody>
          <a:bodyPr wrap="square" rtlCol="0">
            <a:spAutoFit/>
          </a:bodyPr>
          <a:lstStyle/>
          <a:p>
            <a:pPr algn="ctr"/>
            <a:r>
              <a:rPr lang="en-US" sz="4800" b="1" dirty="0">
                <a:solidFill>
                  <a:srgbClr val="051D40"/>
                </a:solidFill>
                <a:latin typeface="Cambria Math" panose="02040503050406030204" pitchFamily="18" charset="0"/>
                <a:ea typeface="Cambria Math" panose="02040503050406030204" pitchFamily="18" charset="0"/>
              </a:rPr>
              <a:t>Camera</a:t>
            </a:r>
          </a:p>
        </p:txBody>
      </p:sp>
      <p:pic>
        <p:nvPicPr>
          <p:cNvPr id="2" name="Picture 1">
            <a:extLst>
              <a:ext uri="{FF2B5EF4-FFF2-40B4-BE49-F238E27FC236}">
                <a16:creationId xmlns="" xmlns:a16="http://schemas.microsoft.com/office/drawing/2014/main" id="{1E5B455B-BA9F-99D4-7EA9-D95E08CF24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9923" y="2601096"/>
            <a:ext cx="3341077" cy="7239000"/>
          </a:xfrm>
          <a:prstGeom prst="rect">
            <a:avLst/>
          </a:prstGeom>
        </p:spPr>
      </p:pic>
      <p:pic>
        <p:nvPicPr>
          <p:cNvPr id="3" name="Picture 2">
            <a:extLst>
              <a:ext uri="{FF2B5EF4-FFF2-40B4-BE49-F238E27FC236}">
                <a16:creationId xmlns="" xmlns:a16="http://schemas.microsoft.com/office/drawing/2014/main" id="{94A987D2-816E-15F8-4410-2F814E4079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01742" y="2476500"/>
            <a:ext cx="3352800" cy="7239000"/>
          </a:xfrm>
          <a:prstGeom prst="rect">
            <a:avLst/>
          </a:prstGeom>
        </p:spPr>
      </p:pic>
    </p:spTree>
    <p:extLst>
      <p:ext uri="{BB962C8B-B14F-4D97-AF65-F5344CB8AC3E}">
        <p14:creationId xmlns:p14="http://schemas.microsoft.com/office/powerpoint/2010/main" val="151361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8">
            <a:extLst>
              <a:ext uri="{FF2B5EF4-FFF2-40B4-BE49-F238E27FC236}">
                <a16:creationId xmlns="" xmlns:a16="http://schemas.microsoft.com/office/drawing/2014/main" id="{C35530A7-DFB7-A7B8-AF1E-0F34AF2A436D}"/>
              </a:ext>
            </a:extLst>
          </p:cNvPr>
          <p:cNvSpPr/>
          <p:nvPr/>
        </p:nvSpPr>
        <p:spPr>
          <a:xfrm rot="14352746">
            <a:off x="13367400" y="-2798190"/>
            <a:ext cx="6452848" cy="5596379"/>
          </a:xfrm>
          <a:custGeom>
            <a:avLst/>
            <a:gdLst/>
            <a:ahLst/>
            <a:cxnLst/>
            <a:rect l="l" t="t" r="r" b="b"/>
            <a:pathLst>
              <a:path w="6452848" h="5596379">
                <a:moveTo>
                  <a:pt x="0" y="0"/>
                </a:moveTo>
                <a:lnTo>
                  <a:pt x="6452849" y="0"/>
                </a:lnTo>
                <a:lnTo>
                  <a:pt x="6452849" y="5596380"/>
                </a:lnTo>
                <a:lnTo>
                  <a:pt x="0" y="55963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dirty="0"/>
          </a:p>
        </p:txBody>
      </p:sp>
      <p:grpSp>
        <p:nvGrpSpPr>
          <p:cNvPr id="8" name="Group 6">
            <a:extLst>
              <a:ext uri="{FF2B5EF4-FFF2-40B4-BE49-F238E27FC236}">
                <a16:creationId xmlns="" xmlns:a16="http://schemas.microsoft.com/office/drawing/2014/main" id="{0CB14158-6920-EB3A-A7A6-D74E65CDF131}"/>
              </a:ext>
            </a:extLst>
          </p:cNvPr>
          <p:cNvGrpSpPr/>
          <p:nvPr/>
        </p:nvGrpSpPr>
        <p:grpSpPr>
          <a:xfrm rot="-10800000">
            <a:off x="81160" y="9258300"/>
            <a:ext cx="13457996" cy="3264379"/>
            <a:chOff x="0" y="0"/>
            <a:chExt cx="17943995" cy="4352506"/>
          </a:xfrm>
          <a:noFill/>
        </p:grpSpPr>
        <p:sp>
          <p:nvSpPr>
            <p:cNvPr id="9" name="Freeform 7">
              <a:extLst>
                <a:ext uri="{FF2B5EF4-FFF2-40B4-BE49-F238E27FC236}">
                  <a16:creationId xmlns="" xmlns:a16="http://schemas.microsoft.com/office/drawing/2014/main" id="{3355262E-E8DC-1DC0-C698-A6A93DADC7D5}"/>
                </a:ext>
              </a:extLst>
            </p:cNvPr>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grpFill/>
          </p:spPr>
          <p:txBody>
            <a:bodyPr/>
            <a:lstStyle/>
            <a:p>
              <a:endParaRPr lang="en-US"/>
            </a:p>
          </p:txBody>
        </p:sp>
        <p:sp>
          <p:nvSpPr>
            <p:cNvPr id="10" name="Freeform 8">
              <a:extLst>
                <a:ext uri="{FF2B5EF4-FFF2-40B4-BE49-F238E27FC236}">
                  <a16:creationId xmlns="" xmlns:a16="http://schemas.microsoft.com/office/drawing/2014/main" id="{37383862-C4AB-4833-7FE2-518ED91729B5}"/>
                </a:ext>
              </a:extLst>
            </p:cNvPr>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grpFill/>
          </p:spPr>
          <p:txBody>
            <a:bodyPr/>
            <a:lstStyle/>
            <a:p>
              <a:endParaRPr lang="en-US"/>
            </a:p>
          </p:txBody>
        </p:sp>
        <p:sp>
          <p:nvSpPr>
            <p:cNvPr id="11" name="Freeform 9">
              <a:extLst>
                <a:ext uri="{FF2B5EF4-FFF2-40B4-BE49-F238E27FC236}">
                  <a16:creationId xmlns="" xmlns:a16="http://schemas.microsoft.com/office/drawing/2014/main" id="{555A5DB5-D080-B772-F5B0-EEA1B835806D}"/>
                </a:ext>
              </a:extLst>
            </p:cNvPr>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grpFill/>
          </p:spPr>
          <p:txBody>
            <a:bodyPr/>
            <a:lstStyle/>
            <a:p>
              <a:endParaRPr lang="en-US"/>
            </a:p>
          </p:txBody>
        </p:sp>
        <p:sp>
          <p:nvSpPr>
            <p:cNvPr id="12" name="Freeform 10">
              <a:extLst>
                <a:ext uri="{FF2B5EF4-FFF2-40B4-BE49-F238E27FC236}">
                  <a16:creationId xmlns="" xmlns:a16="http://schemas.microsoft.com/office/drawing/2014/main" id="{6843844E-FA88-B667-FC99-025971E5E1E0}"/>
                </a:ext>
              </a:extLst>
            </p:cNvPr>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grpFill/>
          </p:spPr>
          <p:txBody>
            <a:bodyPr/>
            <a:lstStyle/>
            <a:p>
              <a:endParaRPr lang="en-US"/>
            </a:p>
          </p:txBody>
        </p:sp>
      </p:grpSp>
      <p:sp>
        <p:nvSpPr>
          <p:cNvPr id="18" name="Freeform 8">
            <a:extLst>
              <a:ext uri="{FF2B5EF4-FFF2-40B4-BE49-F238E27FC236}">
                <a16:creationId xmlns="" xmlns:a16="http://schemas.microsoft.com/office/drawing/2014/main" id="{E2879A71-8594-AA5B-8E67-0B092BB20A28}"/>
              </a:ext>
            </a:extLst>
          </p:cNvPr>
          <p:cNvSpPr/>
          <p:nvPr/>
        </p:nvSpPr>
        <p:spPr>
          <a:xfrm>
            <a:off x="13426614" y="4914213"/>
            <a:ext cx="4530286" cy="4953000"/>
          </a:xfrm>
          <a:custGeom>
            <a:avLst/>
            <a:gdLst/>
            <a:ahLst/>
            <a:cxnLst/>
            <a:rect l="l" t="t" r="r" b="b"/>
            <a:pathLst>
              <a:path w="8001878" h="8071895">
                <a:moveTo>
                  <a:pt x="0" y="0"/>
                </a:moveTo>
                <a:lnTo>
                  <a:pt x="8001878" y="0"/>
                </a:lnTo>
                <a:lnTo>
                  <a:pt x="8001878" y="8071894"/>
                </a:lnTo>
                <a:lnTo>
                  <a:pt x="0" y="8071894"/>
                </a:lnTo>
                <a:lnTo>
                  <a:pt x="0" y="0"/>
                </a:lnTo>
                <a:close/>
              </a:path>
            </a:pathLst>
          </a:custGeom>
          <a:blipFill dpi="0" rotWithShape="1">
            <a:blip r:embed="rId4">
              <a:alphaModFix amt="90000"/>
              <a:extLst>
                <a:ext uri="{BEBA8EAE-BF5A-486C-A8C5-ECC9F3942E4B}">
                  <a14:imgProps xmlns:a14="http://schemas.microsoft.com/office/drawing/2010/main">
                    <a14:imgLayer r:embed="rId5">
                      <a14:imgEffect>
                        <a14:sharpenSoften amount="-50000"/>
                      </a14:imgEffect>
                      <a14:imgEffect>
                        <a14:colorTemperature colorTemp="4139"/>
                      </a14:imgEffect>
                      <a14:imgEffect>
                        <a14:saturation sat="79000"/>
                      </a14:imgEffect>
                    </a14:imgLayer>
                  </a14:imgProps>
                </a:ext>
              </a:extLst>
            </a:blip>
            <a:srcRect/>
            <a:stretch>
              <a:fillRect/>
            </a:stretch>
          </a:blipFill>
          <a:ln>
            <a:noFill/>
          </a:ln>
        </p:spPr>
        <p:txBody>
          <a:bodyPr anchor="t" anchorCtr="0"/>
          <a:lstStyle/>
          <a:p>
            <a:endParaRPr lang="en-US"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ndParaRPr>
          </a:p>
        </p:txBody>
      </p:sp>
      <p:sp>
        <p:nvSpPr>
          <p:cNvPr id="22" name="TextBox 21">
            <a:extLst>
              <a:ext uri="{FF2B5EF4-FFF2-40B4-BE49-F238E27FC236}">
                <a16:creationId xmlns="" xmlns:a16="http://schemas.microsoft.com/office/drawing/2014/main" id="{E6BE73D9-1C76-3585-27CE-3A705A1B6134}"/>
              </a:ext>
            </a:extLst>
          </p:cNvPr>
          <p:cNvSpPr txBox="1"/>
          <p:nvPr/>
        </p:nvSpPr>
        <p:spPr>
          <a:xfrm>
            <a:off x="838200" y="495300"/>
            <a:ext cx="9588718" cy="1015663"/>
          </a:xfrm>
          <a:prstGeom prst="rect">
            <a:avLst/>
          </a:prstGeom>
          <a:noFill/>
        </p:spPr>
        <p:txBody>
          <a:bodyPr wrap="square" rtlCol="0">
            <a:spAutoFit/>
          </a:bodyPr>
          <a:lstStyle/>
          <a:p>
            <a:pPr algn="ctr"/>
            <a:r>
              <a:rPr lang="en-US" sz="6000" b="1" dirty="0">
                <a:solidFill>
                  <a:schemeClr val="bg1"/>
                </a:solidFill>
                <a:latin typeface="Now Bold" panose="020B0604020202020204" charset="0"/>
              </a:rPr>
              <a:t>References</a:t>
            </a:r>
          </a:p>
        </p:txBody>
      </p:sp>
      <p:sp>
        <p:nvSpPr>
          <p:cNvPr id="24" name="Freeform 26">
            <a:extLst>
              <a:ext uri="{FF2B5EF4-FFF2-40B4-BE49-F238E27FC236}">
                <a16:creationId xmlns="" xmlns:a16="http://schemas.microsoft.com/office/drawing/2014/main" id="{184D7DDF-48BA-5E0E-C955-5C6879F5D6AB}"/>
              </a:ext>
            </a:extLst>
          </p:cNvPr>
          <p:cNvSpPr/>
          <p:nvPr/>
        </p:nvSpPr>
        <p:spPr>
          <a:xfrm>
            <a:off x="15447743" y="255702"/>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dirty="0"/>
          </a:p>
        </p:txBody>
      </p:sp>
      <p:sp>
        <p:nvSpPr>
          <p:cNvPr id="26" name="Octagon 25">
            <a:extLst>
              <a:ext uri="{FF2B5EF4-FFF2-40B4-BE49-F238E27FC236}">
                <a16:creationId xmlns="" xmlns:a16="http://schemas.microsoft.com/office/drawing/2014/main" id="{376D2E79-B56B-25C4-71C2-3C8C661AF68A}"/>
              </a:ext>
            </a:extLst>
          </p:cNvPr>
          <p:cNvSpPr/>
          <p:nvPr/>
        </p:nvSpPr>
        <p:spPr>
          <a:xfrm>
            <a:off x="1399153" y="1866900"/>
            <a:ext cx="762000" cy="685800"/>
          </a:xfrm>
          <a:prstGeom prst="octag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Now Bold" panose="020B0604020202020204" charset="0"/>
              </a:rPr>
              <a:t>1</a:t>
            </a:r>
          </a:p>
        </p:txBody>
      </p:sp>
      <p:sp>
        <p:nvSpPr>
          <p:cNvPr id="27" name="Octagon 26">
            <a:extLst>
              <a:ext uri="{FF2B5EF4-FFF2-40B4-BE49-F238E27FC236}">
                <a16:creationId xmlns="" xmlns:a16="http://schemas.microsoft.com/office/drawing/2014/main" id="{06E03B6A-F66D-504B-3C07-CDB4E132B8F2}"/>
              </a:ext>
            </a:extLst>
          </p:cNvPr>
          <p:cNvSpPr/>
          <p:nvPr/>
        </p:nvSpPr>
        <p:spPr>
          <a:xfrm>
            <a:off x="1420924" y="3238500"/>
            <a:ext cx="762000" cy="685800"/>
          </a:xfrm>
          <a:prstGeom prst="octag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Now Bold" panose="020B0604020202020204" charset="0"/>
              </a:rPr>
              <a:t>2</a:t>
            </a:r>
          </a:p>
        </p:txBody>
      </p:sp>
      <p:sp>
        <p:nvSpPr>
          <p:cNvPr id="28" name="Octagon 27">
            <a:extLst>
              <a:ext uri="{FF2B5EF4-FFF2-40B4-BE49-F238E27FC236}">
                <a16:creationId xmlns="" xmlns:a16="http://schemas.microsoft.com/office/drawing/2014/main" id="{F2387054-E22B-23D3-E0EE-ECEB1F1F32FB}"/>
              </a:ext>
            </a:extLst>
          </p:cNvPr>
          <p:cNvSpPr/>
          <p:nvPr/>
        </p:nvSpPr>
        <p:spPr>
          <a:xfrm>
            <a:off x="1393710" y="4381500"/>
            <a:ext cx="762000" cy="685800"/>
          </a:xfrm>
          <a:prstGeom prst="octag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Now Bold" panose="020B0604020202020204" charset="0"/>
              </a:rPr>
              <a:t>3</a:t>
            </a:r>
          </a:p>
        </p:txBody>
      </p:sp>
      <p:sp>
        <p:nvSpPr>
          <p:cNvPr id="29" name="Octagon 28">
            <a:extLst>
              <a:ext uri="{FF2B5EF4-FFF2-40B4-BE49-F238E27FC236}">
                <a16:creationId xmlns="" xmlns:a16="http://schemas.microsoft.com/office/drawing/2014/main" id="{BE4A34DC-4DE6-261B-1789-9D2E9FC1F211}"/>
              </a:ext>
            </a:extLst>
          </p:cNvPr>
          <p:cNvSpPr/>
          <p:nvPr/>
        </p:nvSpPr>
        <p:spPr>
          <a:xfrm>
            <a:off x="1399153" y="8191500"/>
            <a:ext cx="762000" cy="685800"/>
          </a:xfrm>
          <a:prstGeom prst="octag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Now Bold" panose="020B0604020202020204" charset="0"/>
              </a:rPr>
              <a:t>6</a:t>
            </a:r>
          </a:p>
        </p:txBody>
      </p:sp>
      <p:sp>
        <p:nvSpPr>
          <p:cNvPr id="30" name="Octagon 29">
            <a:extLst>
              <a:ext uri="{FF2B5EF4-FFF2-40B4-BE49-F238E27FC236}">
                <a16:creationId xmlns="" xmlns:a16="http://schemas.microsoft.com/office/drawing/2014/main" id="{DF49916E-64BC-FBA9-5D71-9884EE52CBA2}"/>
              </a:ext>
            </a:extLst>
          </p:cNvPr>
          <p:cNvSpPr/>
          <p:nvPr/>
        </p:nvSpPr>
        <p:spPr>
          <a:xfrm>
            <a:off x="1420924" y="5600700"/>
            <a:ext cx="762000" cy="685800"/>
          </a:xfrm>
          <a:prstGeom prst="octag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Now Bold" panose="020B0604020202020204" charset="0"/>
              </a:rPr>
              <a:t>4</a:t>
            </a:r>
          </a:p>
        </p:txBody>
      </p:sp>
      <p:sp>
        <p:nvSpPr>
          <p:cNvPr id="31" name="Octagon 30">
            <a:extLst>
              <a:ext uri="{FF2B5EF4-FFF2-40B4-BE49-F238E27FC236}">
                <a16:creationId xmlns="" xmlns:a16="http://schemas.microsoft.com/office/drawing/2014/main" id="{7D98F085-DE8C-A09D-85FF-8AEBF362D2B0}"/>
              </a:ext>
            </a:extLst>
          </p:cNvPr>
          <p:cNvSpPr/>
          <p:nvPr/>
        </p:nvSpPr>
        <p:spPr>
          <a:xfrm>
            <a:off x="1420924" y="6896100"/>
            <a:ext cx="762000" cy="685800"/>
          </a:xfrm>
          <a:prstGeom prst="octag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latin typeface="Now Bold" panose="020B0604020202020204" charset="0"/>
              </a:rPr>
              <a:t>5</a:t>
            </a:r>
          </a:p>
        </p:txBody>
      </p:sp>
      <p:sp>
        <p:nvSpPr>
          <p:cNvPr id="4" name="Rectangle 3"/>
          <p:cNvSpPr/>
          <p:nvPr/>
        </p:nvSpPr>
        <p:spPr>
          <a:xfrm>
            <a:off x="2382092" y="1911553"/>
            <a:ext cx="9427581" cy="584775"/>
          </a:xfrm>
          <a:prstGeom prst="rect">
            <a:avLst/>
          </a:prstGeom>
        </p:spPr>
        <p:txBody>
          <a:bodyPr wrap="none">
            <a:spAutoFit/>
          </a:bodyPr>
          <a:lstStyle/>
          <a:p>
            <a:pPr marR="0" lvl="0">
              <a:spcBef>
                <a:spcPts val="0"/>
              </a:spcBef>
              <a:spcAft>
                <a:spcPts val="0"/>
              </a:spcAft>
            </a:pPr>
            <a:r>
              <a:rPr lang="en-US" sz="3200" b="1" u="sng" kern="0" dirty="0">
                <a:solidFill>
                  <a:srgbClr val="0563C1"/>
                </a:solidFill>
                <a:latin typeface="Calibri" panose="020F0502020204030204" pitchFamily="34" charset="0"/>
                <a:ea typeface="Calibri" panose="020F0502020204030204" pitchFamily="34" charset="0"/>
              </a:rPr>
              <a:t>https://mediapipe-studio.webapps.google.com/home</a:t>
            </a:r>
            <a:endParaRPr lang="en-US" sz="3200" b="1" kern="0" dirty="0">
              <a:latin typeface="Calibri" panose="020F0502020204030204" pitchFamily="34" charset="0"/>
              <a:ea typeface="Calibri" panose="020F0502020204030204" pitchFamily="34" charset="0"/>
            </a:endParaRPr>
          </a:p>
        </p:txBody>
      </p:sp>
      <p:sp>
        <p:nvSpPr>
          <p:cNvPr id="5" name="Rectangle 4"/>
          <p:cNvSpPr/>
          <p:nvPr/>
        </p:nvSpPr>
        <p:spPr>
          <a:xfrm>
            <a:off x="2364288" y="6997125"/>
            <a:ext cx="6168676" cy="584775"/>
          </a:xfrm>
          <a:prstGeom prst="rect">
            <a:avLst/>
          </a:prstGeom>
        </p:spPr>
        <p:txBody>
          <a:bodyPr wrap="none">
            <a:spAutoFit/>
          </a:bodyPr>
          <a:lstStyle/>
          <a:p>
            <a:r>
              <a:rPr lang="en-US" sz="3200" b="1" u="sng" kern="0" dirty="0">
                <a:solidFill>
                  <a:srgbClr val="0563C1"/>
                </a:solidFill>
                <a:latin typeface="Calibri" panose="020F0502020204030204" pitchFamily="34" charset="0"/>
                <a:ea typeface="Calibri" panose="020F0502020204030204" pitchFamily="34" charset="0"/>
              </a:rPr>
              <a:t>https://www.kaggle.com/datasets </a:t>
            </a:r>
          </a:p>
        </p:txBody>
      </p:sp>
      <p:sp>
        <p:nvSpPr>
          <p:cNvPr id="6" name="Rectangle 5"/>
          <p:cNvSpPr/>
          <p:nvPr/>
        </p:nvSpPr>
        <p:spPr>
          <a:xfrm>
            <a:off x="2488455" y="9314607"/>
            <a:ext cx="5710218" cy="584775"/>
          </a:xfrm>
          <a:prstGeom prst="rect">
            <a:avLst/>
          </a:prstGeom>
        </p:spPr>
        <p:txBody>
          <a:bodyPr wrap="none">
            <a:spAutoFit/>
          </a:bodyPr>
          <a:lstStyle/>
          <a:p>
            <a:r>
              <a:rPr lang="en-US" sz="3200" b="1" u="sng" kern="0" dirty="0">
                <a:solidFill>
                  <a:srgbClr val="0563C1"/>
                </a:solidFill>
                <a:latin typeface="Calibri" panose="020F0502020204030204" pitchFamily="34" charset="0"/>
                <a:ea typeface="Calibri" panose="020F0502020204030204" pitchFamily="34" charset="0"/>
                <a:hlinkClick r:id="rId8"/>
              </a:rPr>
              <a:t>https://developer.android.com/</a:t>
            </a:r>
            <a:endParaRPr lang="en-US" sz="3200" b="1" u="sng" kern="0" dirty="0">
              <a:solidFill>
                <a:srgbClr val="0563C1"/>
              </a:solidFill>
              <a:latin typeface="Calibri" panose="020F0502020204030204" pitchFamily="34" charset="0"/>
              <a:ea typeface="Calibri" panose="020F0502020204030204" pitchFamily="34" charset="0"/>
            </a:endParaRPr>
          </a:p>
        </p:txBody>
      </p:sp>
      <p:sp>
        <p:nvSpPr>
          <p:cNvPr id="7" name="Rectangle 6"/>
          <p:cNvSpPr/>
          <p:nvPr/>
        </p:nvSpPr>
        <p:spPr>
          <a:xfrm>
            <a:off x="2432350" y="3238500"/>
            <a:ext cx="3877985" cy="584775"/>
          </a:xfrm>
          <a:prstGeom prst="rect">
            <a:avLst/>
          </a:prstGeom>
        </p:spPr>
        <p:txBody>
          <a:bodyPr wrap="none">
            <a:spAutoFit/>
          </a:bodyPr>
          <a:lstStyle/>
          <a:p>
            <a:pPr marR="0" lvl="0">
              <a:spcBef>
                <a:spcPts val="0"/>
              </a:spcBef>
              <a:spcAft>
                <a:spcPts val="0"/>
              </a:spcAft>
            </a:pPr>
            <a:r>
              <a:rPr lang="en-US" sz="3200" b="1" u="sng" kern="0" dirty="0">
                <a:solidFill>
                  <a:srgbClr val="0563C1"/>
                </a:solidFill>
                <a:latin typeface="Calibri" panose="020F0502020204030204" pitchFamily="34" charset="0"/>
                <a:ea typeface="Calibri" panose="020F0502020204030204" pitchFamily="34" charset="0"/>
                <a:hlinkClick r:id="rId9"/>
              </a:rPr>
              <a:t>https://colab.google/</a:t>
            </a:r>
            <a:endParaRPr lang="en-US" sz="3200" b="1" u="sng" kern="0" dirty="0">
              <a:solidFill>
                <a:srgbClr val="0563C1"/>
              </a:solidFill>
              <a:latin typeface="Calibri" panose="020F0502020204030204" pitchFamily="34" charset="0"/>
              <a:ea typeface="Calibri" panose="020F0502020204030204" pitchFamily="34" charset="0"/>
            </a:endParaRPr>
          </a:p>
        </p:txBody>
      </p:sp>
      <p:sp>
        <p:nvSpPr>
          <p:cNvPr id="13" name="Rectangle 12"/>
          <p:cNvSpPr/>
          <p:nvPr/>
        </p:nvSpPr>
        <p:spPr>
          <a:xfrm>
            <a:off x="2432350" y="5704441"/>
            <a:ext cx="4729180" cy="584775"/>
          </a:xfrm>
          <a:prstGeom prst="rect">
            <a:avLst/>
          </a:prstGeom>
        </p:spPr>
        <p:txBody>
          <a:bodyPr wrap="none">
            <a:spAutoFit/>
          </a:bodyPr>
          <a:lstStyle/>
          <a:p>
            <a:r>
              <a:rPr lang="en-US" sz="3200" b="1" u="sng" kern="0" dirty="0">
                <a:solidFill>
                  <a:srgbClr val="0563C1"/>
                </a:solidFill>
                <a:latin typeface="Calibri" panose="020F0502020204030204" pitchFamily="34" charset="0"/>
                <a:ea typeface="Calibri" panose="020F0502020204030204" pitchFamily="34" charset="0"/>
                <a:hlinkClick r:id="rId10" invalidUrl="https:///"/>
              </a:rPr>
              <a:t>https://</a:t>
            </a:r>
            <a:r>
              <a:rPr lang="en-US" sz="3200" b="1" u="sng" kern="0" dirty="0">
                <a:solidFill>
                  <a:srgbClr val="0563C1"/>
                </a:solidFill>
                <a:latin typeface="Calibri" panose="020F0502020204030204" pitchFamily="34" charset="0"/>
                <a:ea typeface="Calibri" panose="020F0502020204030204" pitchFamily="34" charset="0"/>
              </a:rPr>
              <a:t>remove.bg/upload</a:t>
            </a:r>
          </a:p>
        </p:txBody>
      </p:sp>
      <p:sp>
        <p:nvSpPr>
          <p:cNvPr id="14" name="Rectangle 13"/>
          <p:cNvSpPr/>
          <p:nvPr/>
        </p:nvSpPr>
        <p:spPr>
          <a:xfrm>
            <a:off x="2382092" y="4412159"/>
            <a:ext cx="12619160" cy="584775"/>
          </a:xfrm>
          <a:prstGeom prst="rect">
            <a:avLst/>
          </a:prstGeom>
        </p:spPr>
        <p:txBody>
          <a:bodyPr wrap="none">
            <a:spAutoFit/>
          </a:bodyPr>
          <a:lstStyle/>
          <a:p>
            <a:r>
              <a:rPr lang="en-US" sz="3200" b="1" u="sng" kern="0" dirty="0">
                <a:solidFill>
                  <a:srgbClr val="0563C1"/>
                </a:solidFill>
                <a:latin typeface="Calibri" panose="020F0502020204030204" pitchFamily="34" charset="0"/>
                <a:ea typeface="Calibri" panose="020F0502020204030204" pitchFamily="34" charset="0"/>
                <a:hlinkClick r:id="rId11"/>
              </a:rPr>
              <a:t>https://ai.google.dev/edge/mediapipe/solutions/vision/image_classifier</a:t>
            </a:r>
            <a:endParaRPr lang="en-US" sz="3200" b="1" u="sng" kern="0" dirty="0">
              <a:solidFill>
                <a:srgbClr val="0563C1"/>
              </a:solidFill>
              <a:latin typeface="Calibri" panose="020F0502020204030204" pitchFamily="34" charset="0"/>
              <a:ea typeface="Calibri" panose="020F0502020204030204" pitchFamily="34" charset="0"/>
            </a:endParaRPr>
          </a:p>
        </p:txBody>
      </p:sp>
      <p:sp>
        <p:nvSpPr>
          <p:cNvPr id="15" name="Rectangle 14"/>
          <p:cNvSpPr/>
          <p:nvPr/>
        </p:nvSpPr>
        <p:spPr>
          <a:xfrm>
            <a:off x="2432350" y="8324072"/>
            <a:ext cx="5822428" cy="584775"/>
          </a:xfrm>
          <a:prstGeom prst="rect">
            <a:avLst/>
          </a:prstGeom>
        </p:spPr>
        <p:txBody>
          <a:bodyPr wrap="none">
            <a:spAutoFit/>
          </a:bodyPr>
          <a:lstStyle/>
          <a:p>
            <a:r>
              <a:rPr lang="en-US" sz="3200" b="1" u="sng" kern="0" dirty="0">
                <a:solidFill>
                  <a:srgbClr val="0563C1"/>
                </a:solidFill>
                <a:latin typeface="Calibri" panose="020F0502020204030204" pitchFamily="34" charset="0"/>
                <a:ea typeface="Calibri" panose="020F0502020204030204" pitchFamily="34" charset="0"/>
                <a:hlinkClick r:id="rId12"/>
              </a:rPr>
              <a:t>https://www.tensorflow.org/lite</a:t>
            </a:r>
            <a:endParaRPr lang="en-US" sz="3200" b="1" u="sng" kern="0" dirty="0">
              <a:solidFill>
                <a:srgbClr val="0563C1"/>
              </a:solidFill>
              <a:latin typeface="Calibri" panose="020F0502020204030204" pitchFamily="34" charset="0"/>
              <a:ea typeface="Calibri" panose="020F0502020204030204" pitchFamily="34" charset="0"/>
            </a:endParaRPr>
          </a:p>
        </p:txBody>
      </p:sp>
      <p:sp>
        <p:nvSpPr>
          <p:cNvPr id="34" name="Octagon 33">
            <a:extLst>
              <a:ext uri="{FF2B5EF4-FFF2-40B4-BE49-F238E27FC236}">
                <a16:creationId xmlns="" xmlns:a16="http://schemas.microsoft.com/office/drawing/2014/main" id="{376D2E79-B56B-25C4-71C2-3C8C661AF68A}"/>
              </a:ext>
            </a:extLst>
          </p:cNvPr>
          <p:cNvSpPr/>
          <p:nvPr/>
        </p:nvSpPr>
        <p:spPr>
          <a:xfrm>
            <a:off x="1450232" y="9258300"/>
            <a:ext cx="762000" cy="685800"/>
          </a:xfrm>
          <a:prstGeom prst="octagon">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ar-EG" sz="2400" b="1" dirty="0">
                <a:latin typeface="Now Bold" panose="020B0604020202020204" charset="0"/>
              </a:rPr>
              <a:t>7</a:t>
            </a:r>
            <a:endParaRPr lang="en-US" sz="2400" b="1" dirty="0">
              <a:latin typeface="Now Bold" panose="020B0604020202020204" charset="0"/>
            </a:endParaRPr>
          </a:p>
        </p:txBody>
      </p:sp>
    </p:spTree>
    <p:extLst>
      <p:ext uri="{BB962C8B-B14F-4D97-AF65-F5344CB8AC3E}">
        <p14:creationId xmlns:p14="http://schemas.microsoft.com/office/powerpoint/2010/main" val="36157360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anim calcmode="lin" valueType="num">
                                      <p:cBhvr>
                                        <p:cTn id="12" dur="500" fill="hold"/>
                                        <p:tgtEl>
                                          <p:spTgt spid="26"/>
                                        </p:tgtEl>
                                        <p:attrNameLst>
                                          <p:attrName>ppt_x</p:attrName>
                                        </p:attrNameLst>
                                      </p:cBhvr>
                                      <p:tavLst>
                                        <p:tav tm="0">
                                          <p:val>
                                            <p:strVal val="#ppt_x"/>
                                          </p:val>
                                        </p:tav>
                                        <p:tav tm="100000">
                                          <p:val>
                                            <p:strVal val="#ppt_x"/>
                                          </p:val>
                                        </p:tav>
                                      </p:tavLst>
                                    </p:anim>
                                    <p:anim calcmode="lin" valueType="num">
                                      <p:cBhvr>
                                        <p:cTn id="13" dur="500" fill="hold"/>
                                        <p:tgtEl>
                                          <p:spTgt spid="26"/>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anim calcmode="lin" valueType="num">
                                      <p:cBhvr>
                                        <p:cTn id="24" dur="500" fill="hold"/>
                                        <p:tgtEl>
                                          <p:spTgt spid="27"/>
                                        </p:tgtEl>
                                        <p:attrNameLst>
                                          <p:attrName>ppt_x</p:attrName>
                                        </p:attrNameLst>
                                      </p:cBhvr>
                                      <p:tavLst>
                                        <p:tav tm="0">
                                          <p:val>
                                            <p:strVal val="#ppt_x"/>
                                          </p:val>
                                        </p:tav>
                                        <p:tav tm="100000">
                                          <p:val>
                                            <p:strVal val="#ppt_x"/>
                                          </p:val>
                                        </p:tav>
                                      </p:tavLst>
                                    </p:anim>
                                    <p:anim calcmode="lin" valueType="num">
                                      <p:cBhvr>
                                        <p:cTn id="25" dur="500" fill="hold"/>
                                        <p:tgtEl>
                                          <p:spTgt spid="27"/>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anim calcmode="lin" valueType="num">
                                      <p:cBhvr>
                                        <p:cTn id="36" dur="500" fill="hold"/>
                                        <p:tgtEl>
                                          <p:spTgt spid="28"/>
                                        </p:tgtEl>
                                        <p:attrNameLst>
                                          <p:attrName>ppt_x</p:attrName>
                                        </p:attrNameLst>
                                      </p:cBhvr>
                                      <p:tavLst>
                                        <p:tav tm="0">
                                          <p:val>
                                            <p:strVal val="#ppt_x"/>
                                          </p:val>
                                        </p:tav>
                                        <p:tav tm="100000">
                                          <p:val>
                                            <p:strVal val="#ppt_x"/>
                                          </p:val>
                                        </p:tav>
                                      </p:tavLst>
                                    </p:anim>
                                    <p:anim calcmode="lin" valueType="num">
                                      <p:cBhvr>
                                        <p:cTn id="37" dur="500" fill="hold"/>
                                        <p:tgtEl>
                                          <p:spTgt spid="28"/>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42" presetClass="entr" presetSubtype="0" fill="hold" nodeType="afterEffect">
                                  <p:stCondLst>
                                    <p:cond delay="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fade">
                                      <p:cBhvr>
                                        <p:cTn id="41" dur="1000"/>
                                        <p:tgtEl>
                                          <p:spTgt spid="14">
                                            <p:txEl>
                                              <p:pRg st="0" end="0"/>
                                            </p:txEl>
                                          </p:spTgt>
                                        </p:tgtEl>
                                      </p:cBhvr>
                                    </p:animEffect>
                                    <p:anim calcmode="lin" valueType="num">
                                      <p:cBhvr>
                                        <p:cTn id="42"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42"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anim calcmode="lin" valueType="num">
                                      <p:cBhvr>
                                        <p:cTn id="48" dur="500" fill="hold"/>
                                        <p:tgtEl>
                                          <p:spTgt spid="30"/>
                                        </p:tgtEl>
                                        <p:attrNameLst>
                                          <p:attrName>ppt_x</p:attrName>
                                        </p:attrNameLst>
                                      </p:cBhvr>
                                      <p:tavLst>
                                        <p:tav tm="0">
                                          <p:val>
                                            <p:strVal val="#ppt_x"/>
                                          </p:val>
                                        </p:tav>
                                        <p:tav tm="100000">
                                          <p:val>
                                            <p:strVal val="#ppt_x"/>
                                          </p:val>
                                        </p:tav>
                                      </p:tavLst>
                                    </p:anim>
                                    <p:anim calcmode="lin" valueType="num">
                                      <p:cBhvr>
                                        <p:cTn id="49" dur="500" fill="hold"/>
                                        <p:tgtEl>
                                          <p:spTgt spid="30"/>
                                        </p:tgtEl>
                                        <p:attrNameLst>
                                          <p:attrName>ppt_y</p:attrName>
                                        </p:attrNameLst>
                                      </p:cBhvr>
                                      <p:tavLst>
                                        <p:tav tm="0">
                                          <p:val>
                                            <p:strVal val="#ppt_y+.1"/>
                                          </p:val>
                                        </p:tav>
                                        <p:tav tm="100000">
                                          <p:val>
                                            <p:strVal val="#ppt_y"/>
                                          </p:val>
                                        </p:tav>
                                      </p:tavLst>
                                    </p:anim>
                                  </p:childTnLst>
                                </p:cTn>
                              </p:par>
                            </p:childTnLst>
                          </p:cTn>
                        </p:par>
                        <p:par>
                          <p:cTn id="50" fill="hold">
                            <p:stCondLst>
                              <p:cond delay="5500"/>
                            </p:stCondLst>
                            <p:childTnLst>
                              <p:par>
                                <p:cTn id="51" presetID="42" presetClass="entr" presetSubtype="0"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childTnLst>
                          </p:cTn>
                        </p:par>
                        <p:par>
                          <p:cTn id="56" fill="hold">
                            <p:stCondLst>
                              <p:cond delay="6500"/>
                            </p:stCondLst>
                            <p:childTnLst>
                              <p:par>
                                <p:cTn id="57" presetID="42" presetClass="entr" presetSubtype="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500"/>
                                        <p:tgtEl>
                                          <p:spTgt spid="31"/>
                                        </p:tgtEl>
                                      </p:cBhvr>
                                    </p:animEffect>
                                    <p:anim calcmode="lin" valueType="num">
                                      <p:cBhvr>
                                        <p:cTn id="60" dur="500" fill="hold"/>
                                        <p:tgtEl>
                                          <p:spTgt spid="31"/>
                                        </p:tgtEl>
                                        <p:attrNameLst>
                                          <p:attrName>ppt_x</p:attrName>
                                        </p:attrNameLst>
                                      </p:cBhvr>
                                      <p:tavLst>
                                        <p:tav tm="0">
                                          <p:val>
                                            <p:strVal val="#ppt_x"/>
                                          </p:val>
                                        </p:tav>
                                        <p:tav tm="100000">
                                          <p:val>
                                            <p:strVal val="#ppt_x"/>
                                          </p:val>
                                        </p:tav>
                                      </p:tavLst>
                                    </p:anim>
                                    <p:anim calcmode="lin" valueType="num">
                                      <p:cBhvr>
                                        <p:cTn id="61" dur="500" fill="hold"/>
                                        <p:tgtEl>
                                          <p:spTgt spid="31"/>
                                        </p:tgtEl>
                                        <p:attrNameLst>
                                          <p:attrName>ppt_y</p:attrName>
                                        </p:attrNameLst>
                                      </p:cBhvr>
                                      <p:tavLst>
                                        <p:tav tm="0">
                                          <p:val>
                                            <p:strVal val="#ppt_y+.1"/>
                                          </p:val>
                                        </p:tav>
                                        <p:tav tm="100000">
                                          <p:val>
                                            <p:strVal val="#ppt_y"/>
                                          </p:val>
                                        </p:tav>
                                      </p:tavLst>
                                    </p:anim>
                                  </p:childTnLst>
                                </p:cTn>
                              </p:par>
                            </p:childTnLst>
                          </p:cTn>
                        </p:par>
                        <p:par>
                          <p:cTn id="62" fill="hold">
                            <p:stCondLst>
                              <p:cond delay="8000"/>
                            </p:stCondLst>
                            <p:childTnLst>
                              <p:par>
                                <p:cTn id="63" presetID="42" presetClass="entr" presetSubtype="0" fill="hold" grpId="0" nodeType="afterEffect">
                                  <p:stCondLst>
                                    <p:cond delay="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1000"/>
                                        <p:tgtEl>
                                          <p:spTgt spid="5"/>
                                        </p:tgtEl>
                                      </p:cBhvr>
                                    </p:animEffect>
                                    <p:anim calcmode="lin" valueType="num">
                                      <p:cBhvr>
                                        <p:cTn id="66" dur="1000" fill="hold"/>
                                        <p:tgtEl>
                                          <p:spTgt spid="5"/>
                                        </p:tgtEl>
                                        <p:attrNameLst>
                                          <p:attrName>ppt_x</p:attrName>
                                        </p:attrNameLst>
                                      </p:cBhvr>
                                      <p:tavLst>
                                        <p:tav tm="0">
                                          <p:val>
                                            <p:strVal val="#ppt_x"/>
                                          </p:val>
                                        </p:tav>
                                        <p:tav tm="100000">
                                          <p:val>
                                            <p:strVal val="#ppt_x"/>
                                          </p:val>
                                        </p:tav>
                                      </p:tavLst>
                                    </p:anim>
                                    <p:anim calcmode="lin" valueType="num">
                                      <p:cBhvr>
                                        <p:cTn id="67" dur="1000" fill="hold"/>
                                        <p:tgtEl>
                                          <p:spTgt spid="5"/>
                                        </p:tgtEl>
                                        <p:attrNameLst>
                                          <p:attrName>ppt_y</p:attrName>
                                        </p:attrNameLst>
                                      </p:cBhvr>
                                      <p:tavLst>
                                        <p:tav tm="0">
                                          <p:val>
                                            <p:strVal val="#ppt_y+.1"/>
                                          </p:val>
                                        </p:tav>
                                        <p:tav tm="100000">
                                          <p:val>
                                            <p:strVal val="#ppt_y"/>
                                          </p:val>
                                        </p:tav>
                                      </p:tavLst>
                                    </p:anim>
                                  </p:childTnLst>
                                </p:cTn>
                              </p:par>
                            </p:childTnLst>
                          </p:cTn>
                        </p:par>
                        <p:par>
                          <p:cTn id="68" fill="hold">
                            <p:stCondLst>
                              <p:cond delay="9000"/>
                            </p:stCondLst>
                            <p:childTnLst>
                              <p:par>
                                <p:cTn id="69" presetID="42"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anim calcmode="lin" valueType="num">
                                      <p:cBhvr>
                                        <p:cTn id="72" dur="500" fill="hold"/>
                                        <p:tgtEl>
                                          <p:spTgt spid="29"/>
                                        </p:tgtEl>
                                        <p:attrNameLst>
                                          <p:attrName>ppt_x</p:attrName>
                                        </p:attrNameLst>
                                      </p:cBhvr>
                                      <p:tavLst>
                                        <p:tav tm="0">
                                          <p:val>
                                            <p:strVal val="#ppt_x"/>
                                          </p:val>
                                        </p:tav>
                                        <p:tav tm="100000">
                                          <p:val>
                                            <p:strVal val="#ppt_x"/>
                                          </p:val>
                                        </p:tav>
                                      </p:tavLst>
                                    </p:anim>
                                    <p:anim calcmode="lin" valueType="num">
                                      <p:cBhvr>
                                        <p:cTn id="73" dur="500" fill="hold"/>
                                        <p:tgtEl>
                                          <p:spTgt spid="29"/>
                                        </p:tgtEl>
                                        <p:attrNameLst>
                                          <p:attrName>ppt_y</p:attrName>
                                        </p:attrNameLst>
                                      </p:cBhvr>
                                      <p:tavLst>
                                        <p:tav tm="0">
                                          <p:val>
                                            <p:strVal val="#ppt_y+.1"/>
                                          </p:val>
                                        </p:tav>
                                        <p:tav tm="100000">
                                          <p:val>
                                            <p:strVal val="#ppt_y"/>
                                          </p:val>
                                        </p:tav>
                                      </p:tavLst>
                                    </p:anim>
                                  </p:childTnLst>
                                </p:cTn>
                              </p:par>
                            </p:childTnLst>
                          </p:cTn>
                        </p:par>
                        <p:par>
                          <p:cTn id="74" fill="hold">
                            <p:stCondLst>
                              <p:cond delay="9500"/>
                            </p:stCondLst>
                            <p:childTnLst>
                              <p:par>
                                <p:cTn id="75" presetID="42" presetClass="entr" presetSubtype="0"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1000"/>
                                        <p:tgtEl>
                                          <p:spTgt spid="15"/>
                                        </p:tgtEl>
                                      </p:cBhvr>
                                    </p:animEffect>
                                    <p:anim calcmode="lin" valueType="num">
                                      <p:cBhvr>
                                        <p:cTn id="78" dur="1000" fill="hold"/>
                                        <p:tgtEl>
                                          <p:spTgt spid="15"/>
                                        </p:tgtEl>
                                        <p:attrNameLst>
                                          <p:attrName>ppt_x</p:attrName>
                                        </p:attrNameLst>
                                      </p:cBhvr>
                                      <p:tavLst>
                                        <p:tav tm="0">
                                          <p:val>
                                            <p:strVal val="#ppt_x"/>
                                          </p:val>
                                        </p:tav>
                                        <p:tav tm="100000">
                                          <p:val>
                                            <p:strVal val="#ppt_x"/>
                                          </p:val>
                                        </p:tav>
                                      </p:tavLst>
                                    </p:anim>
                                    <p:anim calcmode="lin" valueType="num">
                                      <p:cBhvr>
                                        <p:cTn id="79" dur="1000" fill="hold"/>
                                        <p:tgtEl>
                                          <p:spTgt spid="15"/>
                                        </p:tgtEl>
                                        <p:attrNameLst>
                                          <p:attrName>ppt_y</p:attrName>
                                        </p:attrNameLst>
                                      </p:cBhvr>
                                      <p:tavLst>
                                        <p:tav tm="0">
                                          <p:val>
                                            <p:strVal val="#ppt_y+.1"/>
                                          </p:val>
                                        </p:tav>
                                        <p:tav tm="100000">
                                          <p:val>
                                            <p:strVal val="#ppt_y"/>
                                          </p:val>
                                        </p:tav>
                                      </p:tavLst>
                                    </p:anim>
                                  </p:childTnLst>
                                </p:cTn>
                              </p:par>
                            </p:childTnLst>
                          </p:cTn>
                        </p:par>
                        <p:par>
                          <p:cTn id="80" fill="hold">
                            <p:stCondLst>
                              <p:cond delay="10500"/>
                            </p:stCondLst>
                            <p:childTnLst>
                              <p:par>
                                <p:cTn id="81" presetID="42" presetClass="entr" presetSubtype="0" fill="hold" grpId="0" nodeType="after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anim calcmode="lin" valueType="num">
                                      <p:cBhvr>
                                        <p:cTn id="84" dur="500" fill="hold"/>
                                        <p:tgtEl>
                                          <p:spTgt spid="34"/>
                                        </p:tgtEl>
                                        <p:attrNameLst>
                                          <p:attrName>ppt_x</p:attrName>
                                        </p:attrNameLst>
                                      </p:cBhvr>
                                      <p:tavLst>
                                        <p:tav tm="0">
                                          <p:val>
                                            <p:strVal val="#ppt_x"/>
                                          </p:val>
                                        </p:tav>
                                        <p:tav tm="100000">
                                          <p:val>
                                            <p:strVal val="#ppt_x"/>
                                          </p:val>
                                        </p:tav>
                                      </p:tavLst>
                                    </p:anim>
                                    <p:anim calcmode="lin" valueType="num">
                                      <p:cBhvr>
                                        <p:cTn id="85" dur="500" fill="hold"/>
                                        <p:tgtEl>
                                          <p:spTgt spid="34"/>
                                        </p:tgtEl>
                                        <p:attrNameLst>
                                          <p:attrName>ppt_y</p:attrName>
                                        </p:attrNameLst>
                                      </p:cBhvr>
                                      <p:tavLst>
                                        <p:tav tm="0">
                                          <p:val>
                                            <p:strVal val="#ppt_y+.1"/>
                                          </p:val>
                                        </p:tav>
                                        <p:tav tm="100000">
                                          <p:val>
                                            <p:strVal val="#ppt_y"/>
                                          </p:val>
                                        </p:tav>
                                      </p:tavLst>
                                    </p:anim>
                                  </p:childTnLst>
                                </p:cTn>
                              </p:par>
                            </p:childTnLst>
                          </p:cTn>
                        </p:par>
                        <p:par>
                          <p:cTn id="86" fill="hold">
                            <p:stCondLst>
                              <p:cond delay="11000"/>
                            </p:stCondLst>
                            <p:childTnLst>
                              <p:par>
                                <p:cTn id="87" presetID="42" presetClass="entr" presetSubtype="0" fill="hold" grpId="0" nodeType="after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1000"/>
                                        <p:tgtEl>
                                          <p:spTgt spid="6"/>
                                        </p:tgtEl>
                                      </p:cBhvr>
                                    </p:animEffect>
                                    <p:anim calcmode="lin" valueType="num">
                                      <p:cBhvr>
                                        <p:cTn id="90" dur="1000" fill="hold"/>
                                        <p:tgtEl>
                                          <p:spTgt spid="6"/>
                                        </p:tgtEl>
                                        <p:attrNameLst>
                                          <p:attrName>ppt_x</p:attrName>
                                        </p:attrNameLst>
                                      </p:cBhvr>
                                      <p:tavLst>
                                        <p:tav tm="0">
                                          <p:val>
                                            <p:strVal val="#ppt_x"/>
                                          </p:val>
                                        </p:tav>
                                        <p:tav tm="100000">
                                          <p:val>
                                            <p:strVal val="#ppt_x"/>
                                          </p:val>
                                        </p:tav>
                                      </p:tavLst>
                                    </p:anim>
                                    <p:anim calcmode="lin" valueType="num">
                                      <p:cBhvr>
                                        <p:cTn id="9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6" grpId="0" animBg="1"/>
      <p:bldP spid="27" grpId="0" animBg="1"/>
      <p:bldP spid="28" grpId="0" animBg="1"/>
      <p:bldP spid="29" grpId="0" animBg="1"/>
      <p:bldP spid="30" grpId="0" animBg="1"/>
      <p:bldP spid="31" grpId="0" animBg="1"/>
      <p:bldP spid="4" grpId="0"/>
      <p:bldP spid="5" grpId="0"/>
      <p:bldP spid="6" grpId="0"/>
      <p:bldP spid="7" grpId="0"/>
      <p:bldP spid="13" grpId="0"/>
      <p:bldP spid="15" grpId="0"/>
      <p:bldP spid="3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6E3FE0-FAFA-C28C-5EA4-A8455FB95D6C}"/>
              </a:ext>
            </a:extLst>
          </p:cNvPr>
          <p:cNvSpPr>
            <a:spLocks noGrp="1"/>
          </p:cNvSpPr>
          <p:nvPr>
            <p:ph type="title"/>
          </p:nvPr>
        </p:nvSpPr>
        <p:spPr>
          <a:xfrm>
            <a:off x="1295400" y="1200041"/>
            <a:ext cx="9448800" cy="6762859"/>
          </a:xfrm>
        </p:spPr>
        <p:txBody>
          <a:bodyPr>
            <a:noAutofit/>
          </a:bodyPr>
          <a:lstStyle/>
          <a:p>
            <a:r>
              <a:rPr lang="en-US" sz="3200" b="1" dirty="0">
                <a:solidFill>
                  <a:schemeClr val="bg1"/>
                </a:solidFill>
                <a:latin typeface="Now Bold" panose="020B0604020202020204" charset="0"/>
              </a:rPr>
              <a:t>The development and implementation of the currency detection mobile app utilizing Media Pipe have been a significant endeavor with several noteworthy outcomes. The project aimed to address the need for accurate and real-time identification of Egyptian currency notes, enhancing financial security and convenience for users.</a:t>
            </a:r>
            <a:endParaRPr lang="en-US" sz="3200" b="1" dirty="0">
              <a:solidFill>
                <a:schemeClr val="bg1"/>
              </a:solidFill>
              <a:latin typeface="DM Sans" pitchFamily="2" charset="0"/>
            </a:endParaRPr>
          </a:p>
        </p:txBody>
      </p:sp>
      <p:sp>
        <p:nvSpPr>
          <p:cNvPr id="14" name="Freeform 2"/>
          <p:cNvSpPr/>
          <p:nvPr/>
        </p:nvSpPr>
        <p:spPr>
          <a:xfrm rot="9610007">
            <a:off x="-5865772" y="9700784"/>
            <a:ext cx="9085628" cy="596554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5" name="Freeform 15"/>
          <p:cNvSpPr/>
          <p:nvPr/>
        </p:nvSpPr>
        <p:spPr>
          <a:xfrm rot="1313163">
            <a:off x="16045098" y="-1648156"/>
            <a:ext cx="7601587" cy="4562877"/>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7" name="Freeform 9"/>
          <p:cNvSpPr/>
          <p:nvPr/>
        </p:nvSpPr>
        <p:spPr>
          <a:xfrm>
            <a:off x="11211316" y="2356943"/>
            <a:ext cx="4866884" cy="6291757"/>
          </a:xfrm>
          <a:custGeom>
            <a:avLst/>
            <a:gdLst/>
            <a:ahLst/>
            <a:cxnLst/>
            <a:rect l="l" t="t" r="r" b="b"/>
            <a:pathLst>
              <a:path w="1740229" h="1863288">
                <a:moveTo>
                  <a:pt x="0" y="0"/>
                </a:moveTo>
                <a:lnTo>
                  <a:pt x="1740229" y="0"/>
                </a:lnTo>
                <a:lnTo>
                  <a:pt x="1740229" y="1863288"/>
                </a:lnTo>
                <a:lnTo>
                  <a:pt x="0" y="1863288"/>
                </a:lnTo>
                <a:lnTo>
                  <a:pt x="0" y="0"/>
                </a:lnTo>
                <a:close/>
              </a:path>
            </a:pathLst>
          </a:custGeom>
          <a:blipFill>
            <a:blip r:embed="rId4">
              <a:extLst>
                <a:ext uri="{BEBA8EAE-BF5A-486C-A8C5-ECC9F3942E4B}">
                  <a14:imgProps xmlns:a14="http://schemas.microsoft.com/office/drawing/2010/main">
                    <a14:imgLayer r:embed="rId5">
                      <a14:imgEffect>
                        <a14:colorTemperature colorTemp="3596"/>
                      </a14:imgEffect>
                      <a14:imgEffect>
                        <a14:saturation sat="276000"/>
                      </a14:imgEffect>
                    </a14:imgLayer>
                  </a14:imgProps>
                </a:ext>
              </a:extLst>
            </a:blip>
            <a:stretch>
              <a:fillRect/>
            </a:stretch>
          </a:blipFill>
        </p:spPr>
        <p:txBody>
          <a:bodyPr/>
          <a:lstStyle/>
          <a:p>
            <a:endParaRPr lang="en-US"/>
          </a:p>
        </p:txBody>
      </p:sp>
      <p:sp>
        <p:nvSpPr>
          <p:cNvPr id="4" name="Rectangle 3"/>
          <p:cNvSpPr/>
          <p:nvPr/>
        </p:nvSpPr>
        <p:spPr>
          <a:xfrm>
            <a:off x="1263346" y="1333500"/>
            <a:ext cx="4982454" cy="506742"/>
          </a:xfrm>
          <a:prstGeom prst="rect">
            <a:avLst/>
          </a:prstGeom>
        </p:spPr>
        <p:txBody>
          <a:bodyPr wrap="none">
            <a:spAutoFit/>
          </a:bodyPr>
          <a:lstStyle/>
          <a:p>
            <a:pPr algn="ctr">
              <a:lnSpc>
                <a:spcPts val="2246"/>
              </a:lnSpc>
            </a:pPr>
            <a:r>
              <a:rPr lang="en-US" sz="6600" b="1" dirty="0">
                <a:solidFill>
                  <a:schemeClr val="tx2">
                    <a:lumMod val="60000"/>
                    <a:lumOff val="40000"/>
                  </a:schemeClr>
                </a:solidFill>
                <a:latin typeface="Cooper Black" panose="0208090404030B020404" pitchFamily="18" charset="0"/>
              </a:rPr>
              <a:t>Conclusion</a:t>
            </a:r>
          </a:p>
        </p:txBody>
      </p:sp>
    </p:spTree>
    <p:extLst>
      <p:ext uri="{BB962C8B-B14F-4D97-AF65-F5344CB8AC3E}">
        <p14:creationId xmlns:p14="http://schemas.microsoft.com/office/powerpoint/2010/main" val="34349582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250"/>
                                        <p:tgtEl>
                                          <p:spTgt spid="7"/>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6E3FE0-FAFA-C28C-5EA4-A8455FB95D6C}"/>
              </a:ext>
            </a:extLst>
          </p:cNvPr>
          <p:cNvSpPr>
            <a:spLocks noGrp="1"/>
          </p:cNvSpPr>
          <p:nvPr>
            <p:ph type="title"/>
          </p:nvPr>
        </p:nvSpPr>
        <p:spPr>
          <a:xfrm>
            <a:off x="2395517" y="3400137"/>
            <a:ext cx="5996709" cy="1743363"/>
          </a:xfrm>
        </p:spPr>
        <p:txBody>
          <a:bodyPr>
            <a:normAutofit fontScale="90000"/>
          </a:bodyPr>
          <a:lstStyle/>
          <a:p>
            <a:pPr algn="ctr"/>
            <a:r>
              <a:rPr lang="en-US" sz="12486" b="1" dirty="0">
                <a:solidFill>
                  <a:schemeClr val="bg1"/>
                </a:solidFill>
                <a:latin typeface="Now Bold" panose="020B0604020202020204" charset="0"/>
              </a:rPr>
              <a:t>Thanks</a:t>
            </a:r>
            <a:r>
              <a:rPr lang="en-US" sz="12486" b="1" dirty="0">
                <a:solidFill>
                  <a:schemeClr val="bg1"/>
                </a:solidFill>
                <a:latin typeface="DM Sans" pitchFamily="2" charset="0"/>
              </a:rPr>
              <a:t>!</a:t>
            </a:r>
          </a:p>
        </p:txBody>
      </p:sp>
      <p:sp>
        <p:nvSpPr>
          <p:cNvPr id="10" name="object 10">
            <a:extLst>
              <a:ext uri="{FF2B5EF4-FFF2-40B4-BE49-F238E27FC236}">
                <a16:creationId xmlns="" xmlns:a16="http://schemas.microsoft.com/office/drawing/2014/main" id="{CE471EDC-96A6-9FD6-031F-4FDE0009E058}"/>
              </a:ext>
            </a:extLst>
          </p:cNvPr>
          <p:cNvSpPr/>
          <p:nvPr/>
        </p:nvSpPr>
        <p:spPr>
          <a:xfrm>
            <a:off x="2458152" y="5349081"/>
            <a:ext cx="6015616" cy="95140"/>
          </a:xfrm>
          <a:custGeom>
            <a:avLst/>
            <a:gdLst/>
            <a:ahLst/>
            <a:cxnLst/>
            <a:rect l="l" t="t" r="r" b="b"/>
            <a:pathLst>
              <a:path w="1927225" h="30480">
                <a:moveTo>
                  <a:pt x="1927110" y="0"/>
                </a:moveTo>
                <a:lnTo>
                  <a:pt x="0" y="0"/>
                </a:lnTo>
                <a:lnTo>
                  <a:pt x="0" y="30441"/>
                </a:lnTo>
                <a:lnTo>
                  <a:pt x="1927110" y="30441"/>
                </a:lnTo>
                <a:lnTo>
                  <a:pt x="1927110" y="0"/>
                </a:lnTo>
                <a:close/>
              </a:path>
            </a:pathLst>
          </a:custGeom>
          <a:solidFill>
            <a:srgbClr val="00B0F0"/>
          </a:solidFill>
        </p:spPr>
        <p:txBody>
          <a:bodyPr wrap="square" lIns="0" tIns="0" rIns="0" bIns="0" rtlCol="0"/>
          <a:lstStyle/>
          <a:p>
            <a:endParaRPr sz="5619"/>
          </a:p>
        </p:txBody>
      </p:sp>
      <p:sp>
        <p:nvSpPr>
          <p:cNvPr id="13" name="Freeform 3"/>
          <p:cNvSpPr/>
          <p:nvPr/>
        </p:nvSpPr>
        <p:spPr>
          <a:xfrm flipH="1">
            <a:off x="10896598" y="1714500"/>
            <a:ext cx="4572001" cy="6400800"/>
          </a:xfrm>
          <a:custGeom>
            <a:avLst/>
            <a:gdLst/>
            <a:ahLst/>
            <a:cxnLst/>
            <a:rect l="l" t="t" r="r" b="b"/>
            <a:pathLst>
              <a:path w="1689859" h="2476851">
                <a:moveTo>
                  <a:pt x="1689859" y="0"/>
                </a:moveTo>
                <a:lnTo>
                  <a:pt x="0" y="0"/>
                </a:lnTo>
                <a:lnTo>
                  <a:pt x="0" y="2476850"/>
                </a:lnTo>
                <a:lnTo>
                  <a:pt x="1689859" y="2476850"/>
                </a:lnTo>
                <a:lnTo>
                  <a:pt x="1689859" y="0"/>
                </a:lnTo>
                <a:close/>
              </a:path>
            </a:pathLst>
          </a:custGeom>
          <a:blipFill>
            <a:blip r:embed="rId2"/>
            <a:stretch>
              <a:fillRect/>
            </a:stretch>
          </a:blipFill>
        </p:spPr>
        <p:txBody>
          <a:bodyPr/>
          <a:lstStyle/>
          <a:p>
            <a:endParaRPr lang="en-US"/>
          </a:p>
        </p:txBody>
      </p:sp>
      <p:sp>
        <p:nvSpPr>
          <p:cNvPr id="14" name="Freeform 2"/>
          <p:cNvSpPr/>
          <p:nvPr/>
        </p:nvSpPr>
        <p:spPr>
          <a:xfrm rot="9610007">
            <a:off x="-5865772" y="9700784"/>
            <a:ext cx="9085628" cy="596554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15" name="Freeform 15"/>
          <p:cNvSpPr/>
          <p:nvPr/>
        </p:nvSpPr>
        <p:spPr>
          <a:xfrm rot="1313163">
            <a:off x="16045098" y="-1648156"/>
            <a:ext cx="7601587" cy="4562877"/>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905031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50"/>
                                        <p:tgtEl>
                                          <p:spTgt spid="1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alpha val="98000"/>
          </a:schemeClr>
        </a:solidFill>
        <a:effectLst/>
      </p:bgPr>
    </p:bg>
    <p:spTree>
      <p:nvGrpSpPr>
        <p:cNvPr id="1" name=""/>
        <p:cNvGrpSpPr/>
        <p:nvPr/>
      </p:nvGrpSpPr>
      <p:grpSpPr>
        <a:xfrm>
          <a:off x="0" y="0"/>
          <a:ext cx="0" cy="0"/>
          <a:chOff x="0" y="0"/>
          <a:chExt cx="0" cy="0"/>
        </a:xfrm>
      </p:grpSpPr>
      <p:grpSp>
        <p:nvGrpSpPr>
          <p:cNvPr id="18" name="Group 18"/>
          <p:cNvGrpSpPr>
            <a:grpSpLocks noChangeAspect="1"/>
          </p:cNvGrpSpPr>
          <p:nvPr/>
        </p:nvGrpSpPr>
        <p:grpSpPr>
          <a:xfrm>
            <a:off x="10686457" y="1509629"/>
            <a:ext cx="6992751" cy="8074770"/>
            <a:chOff x="0" y="0"/>
            <a:chExt cx="5499100" cy="6350000"/>
          </a:xfrm>
        </p:grpSpPr>
        <p:sp>
          <p:nvSpPr>
            <p:cNvPr id="19" name="Freeform 19"/>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txBody>
            <a:bodyPr/>
            <a:lstStyle/>
            <a:p>
              <a:endParaRPr lang="en-US"/>
            </a:p>
          </p:txBody>
        </p:sp>
      </p:grpSp>
      <p:grpSp>
        <p:nvGrpSpPr>
          <p:cNvPr id="20" name="Group 20"/>
          <p:cNvGrpSpPr>
            <a:grpSpLocks noChangeAspect="1"/>
          </p:cNvGrpSpPr>
          <p:nvPr/>
        </p:nvGrpSpPr>
        <p:grpSpPr>
          <a:xfrm>
            <a:off x="10810282" y="1698193"/>
            <a:ext cx="6697476" cy="7733806"/>
            <a:chOff x="0" y="0"/>
            <a:chExt cx="5499100" cy="6350000"/>
          </a:xfrm>
        </p:grpSpPr>
        <p:sp>
          <p:nvSpPr>
            <p:cNvPr id="21" name="Freeform 21"/>
            <p:cNvSpPr/>
            <p:nvPr/>
          </p:nvSpPr>
          <p:spPr>
            <a:xfrm>
              <a:off x="0" y="0"/>
              <a:ext cx="5499100" cy="6350000"/>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r="-36659"/>
              </a:stretch>
            </a:blipFill>
          </p:spPr>
          <p:txBody>
            <a:bodyPr/>
            <a:lstStyle/>
            <a:p>
              <a:endParaRPr lang="en-US"/>
            </a:p>
          </p:txBody>
        </p:sp>
      </p:grpSp>
      <p:sp>
        <p:nvSpPr>
          <p:cNvPr id="30" name="Freeform 30"/>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31" name="TextBox 31"/>
          <p:cNvSpPr txBox="1"/>
          <p:nvPr/>
        </p:nvSpPr>
        <p:spPr>
          <a:xfrm>
            <a:off x="1549683" y="597505"/>
            <a:ext cx="8437330" cy="1231876"/>
          </a:xfrm>
          <a:prstGeom prst="rect">
            <a:avLst/>
          </a:prstGeom>
        </p:spPr>
        <p:txBody>
          <a:bodyPr lIns="0" tIns="0" rIns="0" bIns="0" rtlCol="0" anchor="t">
            <a:spAutoFit/>
          </a:bodyPr>
          <a:lstStyle/>
          <a:p>
            <a:pPr marL="0" lvl="0" indent="0" algn="ctr">
              <a:lnSpc>
                <a:spcPts val="9625"/>
              </a:lnSpc>
              <a:spcBef>
                <a:spcPct val="0"/>
              </a:spcBef>
            </a:pPr>
            <a:r>
              <a:rPr lang="en-US" sz="8020" dirty="0">
                <a:solidFill>
                  <a:srgbClr val="56AEFF"/>
                </a:solidFill>
                <a:latin typeface="Now Bold"/>
              </a:rPr>
              <a:t>OUTLINE</a:t>
            </a:r>
          </a:p>
        </p:txBody>
      </p:sp>
      <p:grpSp>
        <p:nvGrpSpPr>
          <p:cNvPr id="63" name="Group 62"/>
          <p:cNvGrpSpPr/>
          <p:nvPr/>
        </p:nvGrpSpPr>
        <p:grpSpPr>
          <a:xfrm>
            <a:off x="16535400" y="8858076"/>
            <a:ext cx="1600200" cy="1013098"/>
            <a:chOff x="2287901" y="2378700"/>
            <a:chExt cx="1690455" cy="976952"/>
          </a:xfrm>
        </p:grpSpPr>
        <p:grpSp>
          <p:nvGrpSpPr>
            <p:cNvPr id="64" name="Group 2"/>
            <p:cNvGrpSpPr/>
            <p:nvPr/>
          </p:nvGrpSpPr>
          <p:grpSpPr>
            <a:xfrm>
              <a:off x="2743199" y="2552700"/>
              <a:ext cx="838201" cy="799796"/>
              <a:chOff x="0" y="0"/>
              <a:chExt cx="991873" cy="862860"/>
            </a:xfrm>
          </p:grpSpPr>
          <p:sp>
            <p:nvSpPr>
              <p:cNvPr id="66"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67"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65" name="TextBox 32"/>
            <p:cNvSpPr txBox="1"/>
            <p:nvPr/>
          </p:nvSpPr>
          <p:spPr>
            <a:xfrm>
              <a:off x="2287901" y="2378700"/>
              <a:ext cx="1690455" cy="976952"/>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2</a:t>
              </a:r>
              <a:endParaRPr lang="en-US" sz="5735" dirty="0">
                <a:solidFill>
                  <a:srgbClr val="FFFFFF"/>
                </a:solidFill>
                <a:latin typeface="DM Sans Bold"/>
              </a:endParaRPr>
            </a:p>
          </p:txBody>
        </p:sp>
      </p:grpSp>
      <p:grpSp>
        <p:nvGrpSpPr>
          <p:cNvPr id="2" name="Group 2"/>
          <p:cNvGrpSpPr/>
          <p:nvPr/>
        </p:nvGrpSpPr>
        <p:grpSpPr>
          <a:xfrm>
            <a:off x="2049102" y="2180216"/>
            <a:ext cx="2390557" cy="1537328"/>
            <a:chOff x="0" y="-38100"/>
            <a:chExt cx="991873" cy="900960"/>
          </a:xfrm>
        </p:grpSpPr>
        <p:sp>
          <p:nvSpPr>
            <p:cNvPr id="3"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4"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5" name="AutoShape 5"/>
          <p:cNvSpPr/>
          <p:nvPr/>
        </p:nvSpPr>
        <p:spPr>
          <a:xfrm flipV="1">
            <a:off x="2171096" y="3059349"/>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32" name="TextBox 32"/>
          <p:cNvSpPr txBox="1"/>
          <p:nvPr/>
        </p:nvSpPr>
        <p:spPr>
          <a:xfrm>
            <a:off x="2405604" y="2138014"/>
            <a:ext cx="1546512" cy="639199"/>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01</a:t>
            </a:r>
          </a:p>
        </p:txBody>
      </p:sp>
      <p:sp>
        <p:nvSpPr>
          <p:cNvPr id="57" name="TextBox 57"/>
          <p:cNvSpPr txBox="1"/>
          <p:nvPr/>
        </p:nvSpPr>
        <p:spPr>
          <a:xfrm>
            <a:off x="2324213" y="3248501"/>
            <a:ext cx="1829273" cy="350702"/>
          </a:xfrm>
          <a:prstGeom prst="rect">
            <a:avLst/>
          </a:prstGeom>
        </p:spPr>
        <p:txBody>
          <a:bodyPr lIns="0" tIns="0" rIns="0" bIns="0" rtlCol="0" anchor="t">
            <a:spAutoFit/>
          </a:bodyPr>
          <a:lstStyle/>
          <a:p>
            <a:pPr algn="ctr">
              <a:lnSpc>
                <a:spcPts val="2246"/>
              </a:lnSpc>
            </a:pPr>
            <a:r>
              <a:rPr lang="en-US" sz="1628" dirty="0">
                <a:solidFill>
                  <a:srgbClr val="FFFFFF"/>
                </a:solidFill>
                <a:latin typeface="DM Sans"/>
              </a:rPr>
              <a:t>Introduction</a:t>
            </a:r>
          </a:p>
          <a:p>
            <a:pPr algn="ctr">
              <a:lnSpc>
                <a:spcPts val="2246"/>
              </a:lnSpc>
            </a:pPr>
            <a:endParaRPr lang="en-US" sz="1628" dirty="0">
              <a:solidFill>
                <a:srgbClr val="FFFFFF"/>
              </a:solidFill>
              <a:latin typeface="DM Sans"/>
            </a:endParaRPr>
          </a:p>
        </p:txBody>
      </p:sp>
      <p:grpSp>
        <p:nvGrpSpPr>
          <p:cNvPr id="69" name="Group 2">
            <a:extLst>
              <a:ext uri="{FF2B5EF4-FFF2-40B4-BE49-F238E27FC236}">
                <a16:creationId xmlns="" xmlns:a16="http://schemas.microsoft.com/office/drawing/2014/main" id="{257302F2-1408-D51D-14A8-831011424C11}"/>
              </a:ext>
            </a:extLst>
          </p:cNvPr>
          <p:cNvGrpSpPr/>
          <p:nvPr/>
        </p:nvGrpSpPr>
        <p:grpSpPr>
          <a:xfrm>
            <a:off x="4724473" y="2225430"/>
            <a:ext cx="2390557" cy="1492114"/>
            <a:chOff x="0" y="0"/>
            <a:chExt cx="991873" cy="862860"/>
          </a:xfrm>
        </p:grpSpPr>
        <p:sp>
          <p:nvSpPr>
            <p:cNvPr id="73" name="Freeform 3">
              <a:extLst>
                <a:ext uri="{FF2B5EF4-FFF2-40B4-BE49-F238E27FC236}">
                  <a16:creationId xmlns="" xmlns:a16="http://schemas.microsoft.com/office/drawing/2014/main" id="{7F97A589-E936-7502-CCDC-008C1A736850}"/>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74" name="TextBox 4">
              <a:extLst>
                <a:ext uri="{FF2B5EF4-FFF2-40B4-BE49-F238E27FC236}">
                  <a16:creationId xmlns="" xmlns:a16="http://schemas.microsoft.com/office/drawing/2014/main" id="{586540F5-C3A4-1539-B45B-7582D30E8532}"/>
                </a:ext>
              </a:extLst>
            </p:cNvPr>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70" name="AutoShape 5">
            <a:extLst>
              <a:ext uri="{FF2B5EF4-FFF2-40B4-BE49-F238E27FC236}">
                <a16:creationId xmlns="" xmlns:a16="http://schemas.microsoft.com/office/drawing/2014/main" id="{105659CA-9D3F-CFF2-5136-A3F19CCEE758}"/>
              </a:ext>
            </a:extLst>
          </p:cNvPr>
          <p:cNvSpPr/>
          <p:nvPr/>
        </p:nvSpPr>
        <p:spPr>
          <a:xfrm flipV="1">
            <a:off x="4846467" y="3059349"/>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71" name="TextBox 32">
            <a:extLst>
              <a:ext uri="{FF2B5EF4-FFF2-40B4-BE49-F238E27FC236}">
                <a16:creationId xmlns="" xmlns:a16="http://schemas.microsoft.com/office/drawing/2014/main" id="{587B8E56-38A2-0283-427B-AAB06A56245A}"/>
              </a:ext>
            </a:extLst>
          </p:cNvPr>
          <p:cNvSpPr txBox="1"/>
          <p:nvPr/>
        </p:nvSpPr>
        <p:spPr>
          <a:xfrm>
            <a:off x="5080975" y="2138014"/>
            <a:ext cx="1546512" cy="96994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02</a:t>
            </a:r>
          </a:p>
        </p:txBody>
      </p:sp>
      <p:sp>
        <p:nvSpPr>
          <p:cNvPr id="72" name="TextBox 57">
            <a:extLst>
              <a:ext uri="{FF2B5EF4-FFF2-40B4-BE49-F238E27FC236}">
                <a16:creationId xmlns="" xmlns:a16="http://schemas.microsoft.com/office/drawing/2014/main" id="{997B8744-1541-BB1B-119C-99C763048A30}"/>
              </a:ext>
            </a:extLst>
          </p:cNvPr>
          <p:cNvSpPr txBox="1"/>
          <p:nvPr/>
        </p:nvSpPr>
        <p:spPr>
          <a:xfrm>
            <a:off x="4999584" y="3248501"/>
            <a:ext cx="1829273" cy="553357"/>
          </a:xfrm>
          <a:prstGeom prst="rect">
            <a:avLst/>
          </a:prstGeom>
        </p:spPr>
        <p:txBody>
          <a:bodyPr lIns="0" tIns="0" rIns="0" bIns="0" rtlCol="0" anchor="t">
            <a:spAutoFit/>
          </a:bodyPr>
          <a:lstStyle/>
          <a:p>
            <a:pPr algn="ctr">
              <a:lnSpc>
                <a:spcPts val="2246"/>
              </a:lnSpc>
            </a:pPr>
            <a:r>
              <a:rPr lang="en-US" sz="1628" dirty="0">
                <a:solidFill>
                  <a:srgbClr val="FFFFFF"/>
                </a:solidFill>
                <a:latin typeface="DM Sans"/>
              </a:rPr>
              <a:t>Related Works</a:t>
            </a:r>
          </a:p>
          <a:p>
            <a:pPr algn="ctr">
              <a:lnSpc>
                <a:spcPts val="2246"/>
              </a:lnSpc>
            </a:pPr>
            <a:endParaRPr lang="en-US" sz="1628" dirty="0">
              <a:solidFill>
                <a:srgbClr val="FFFFFF"/>
              </a:solidFill>
              <a:latin typeface="DM Sans"/>
            </a:endParaRPr>
          </a:p>
        </p:txBody>
      </p:sp>
      <p:grpSp>
        <p:nvGrpSpPr>
          <p:cNvPr id="76" name="Group 2">
            <a:extLst>
              <a:ext uri="{FF2B5EF4-FFF2-40B4-BE49-F238E27FC236}">
                <a16:creationId xmlns="" xmlns:a16="http://schemas.microsoft.com/office/drawing/2014/main" id="{FD11387D-C74B-56A2-1A76-D94124DDD5E9}"/>
              </a:ext>
            </a:extLst>
          </p:cNvPr>
          <p:cNvGrpSpPr/>
          <p:nvPr/>
        </p:nvGrpSpPr>
        <p:grpSpPr>
          <a:xfrm>
            <a:off x="7390141" y="2225430"/>
            <a:ext cx="2390557" cy="1492114"/>
            <a:chOff x="0" y="0"/>
            <a:chExt cx="991873" cy="862860"/>
          </a:xfrm>
        </p:grpSpPr>
        <p:sp>
          <p:nvSpPr>
            <p:cNvPr id="80" name="Freeform 3">
              <a:extLst>
                <a:ext uri="{FF2B5EF4-FFF2-40B4-BE49-F238E27FC236}">
                  <a16:creationId xmlns="" xmlns:a16="http://schemas.microsoft.com/office/drawing/2014/main" id="{42948452-14ED-9DB6-DCE9-FFDFF01ACA48}"/>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81" name="TextBox 4">
              <a:extLst>
                <a:ext uri="{FF2B5EF4-FFF2-40B4-BE49-F238E27FC236}">
                  <a16:creationId xmlns="" xmlns:a16="http://schemas.microsoft.com/office/drawing/2014/main" id="{C19F1713-52D0-0928-4524-53A83D69563B}"/>
                </a:ext>
              </a:extLst>
            </p:cNvPr>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77" name="AutoShape 5">
            <a:extLst>
              <a:ext uri="{FF2B5EF4-FFF2-40B4-BE49-F238E27FC236}">
                <a16:creationId xmlns="" xmlns:a16="http://schemas.microsoft.com/office/drawing/2014/main" id="{F1534D1B-92E0-DB1D-AAC2-7BA51CBAF5D1}"/>
              </a:ext>
            </a:extLst>
          </p:cNvPr>
          <p:cNvSpPr/>
          <p:nvPr/>
        </p:nvSpPr>
        <p:spPr>
          <a:xfrm flipV="1">
            <a:off x="7512135" y="3059349"/>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78" name="TextBox 32">
            <a:extLst>
              <a:ext uri="{FF2B5EF4-FFF2-40B4-BE49-F238E27FC236}">
                <a16:creationId xmlns="" xmlns:a16="http://schemas.microsoft.com/office/drawing/2014/main" id="{F07CDA79-E6F7-DFCB-B39D-4C0004F0A602}"/>
              </a:ext>
            </a:extLst>
          </p:cNvPr>
          <p:cNvSpPr txBox="1"/>
          <p:nvPr/>
        </p:nvSpPr>
        <p:spPr>
          <a:xfrm>
            <a:off x="7746643" y="2138014"/>
            <a:ext cx="1546512" cy="96994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03</a:t>
            </a:r>
          </a:p>
        </p:txBody>
      </p:sp>
      <p:sp>
        <p:nvSpPr>
          <p:cNvPr id="79" name="TextBox 57">
            <a:extLst>
              <a:ext uri="{FF2B5EF4-FFF2-40B4-BE49-F238E27FC236}">
                <a16:creationId xmlns="" xmlns:a16="http://schemas.microsoft.com/office/drawing/2014/main" id="{A2A656AB-FC9C-9B16-8551-2275DA1E69F0}"/>
              </a:ext>
            </a:extLst>
          </p:cNvPr>
          <p:cNvSpPr txBox="1"/>
          <p:nvPr/>
        </p:nvSpPr>
        <p:spPr>
          <a:xfrm>
            <a:off x="7581557" y="3248501"/>
            <a:ext cx="2015527" cy="553357"/>
          </a:xfrm>
          <a:prstGeom prst="rect">
            <a:avLst/>
          </a:prstGeom>
        </p:spPr>
        <p:txBody>
          <a:bodyPr wrap="square" lIns="0" tIns="0" rIns="0" bIns="0" rtlCol="0" anchor="t">
            <a:spAutoFit/>
          </a:bodyPr>
          <a:lstStyle/>
          <a:p>
            <a:pPr algn="ctr">
              <a:lnSpc>
                <a:spcPts val="2246"/>
              </a:lnSpc>
            </a:pPr>
            <a:r>
              <a:rPr lang="en-US" sz="1628" dirty="0">
                <a:solidFill>
                  <a:srgbClr val="FFFFFF"/>
                </a:solidFill>
                <a:latin typeface="DM Sans"/>
              </a:rPr>
              <a:t>Problem Statement</a:t>
            </a:r>
          </a:p>
          <a:p>
            <a:pPr algn="ctr">
              <a:lnSpc>
                <a:spcPts val="2246"/>
              </a:lnSpc>
            </a:pPr>
            <a:endParaRPr lang="en-US" sz="1628" dirty="0">
              <a:solidFill>
                <a:srgbClr val="FFFFFF"/>
              </a:solidFill>
              <a:latin typeface="DM Sans"/>
            </a:endParaRPr>
          </a:p>
        </p:txBody>
      </p:sp>
      <p:grpSp>
        <p:nvGrpSpPr>
          <p:cNvPr id="99" name="Group 2">
            <a:extLst>
              <a:ext uri="{FF2B5EF4-FFF2-40B4-BE49-F238E27FC236}">
                <a16:creationId xmlns="" xmlns:a16="http://schemas.microsoft.com/office/drawing/2014/main" id="{263CE5D0-DE36-D70B-09D6-7FD1A3209DCD}"/>
              </a:ext>
            </a:extLst>
          </p:cNvPr>
          <p:cNvGrpSpPr/>
          <p:nvPr/>
        </p:nvGrpSpPr>
        <p:grpSpPr>
          <a:xfrm>
            <a:off x="2048422" y="4054900"/>
            <a:ext cx="2390557" cy="1492114"/>
            <a:chOff x="0" y="0"/>
            <a:chExt cx="991873" cy="862860"/>
          </a:xfrm>
        </p:grpSpPr>
        <p:sp>
          <p:nvSpPr>
            <p:cNvPr id="103" name="Freeform 3">
              <a:extLst>
                <a:ext uri="{FF2B5EF4-FFF2-40B4-BE49-F238E27FC236}">
                  <a16:creationId xmlns="" xmlns:a16="http://schemas.microsoft.com/office/drawing/2014/main" id="{342F42EB-32D2-BD94-B18C-CF065FF9794F}"/>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04" name="TextBox 4">
              <a:extLst>
                <a:ext uri="{FF2B5EF4-FFF2-40B4-BE49-F238E27FC236}">
                  <a16:creationId xmlns="" xmlns:a16="http://schemas.microsoft.com/office/drawing/2014/main" id="{53A2BD96-8C4F-E1D5-2063-DFFC21C5FDB2}"/>
                </a:ext>
              </a:extLst>
            </p:cNvPr>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00" name="AutoShape 5">
            <a:extLst>
              <a:ext uri="{FF2B5EF4-FFF2-40B4-BE49-F238E27FC236}">
                <a16:creationId xmlns="" xmlns:a16="http://schemas.microsoft.com/office/drawing/2014/main" id="{9F184D50-F8A3-A00F-4FAD-41EA8589B2E6}"/>
              </a:ext>
            </a:extLst>
          </p:cNvPr>
          <p:cNvSpPr/>
          <p:nvPr/>
        </p:nvSpPr>
        <p:spPr>
          <a:xfrm flipV="1">
            <a:off x="2170416" y="4888819"/>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101" name="TextBox 32">
            <a:extLst>
              <a:ext uri="{FF2B5EF4-FFF2-40B4-BE49-F238E27FC236}">
                <a16:creationId xmlns="" xmlns:a16="http://schemas.microsoft.com/office/drawing/2014/main" id="{A0A2A216-CA60-35E8-6324-F8BFC84F4280}"/>
              </a:ext>
            </a:extLst>
          </p:cNvPr>
          <p:cNvSpPr txBox="1"/>
          <p:nvPr/>
        </p:nvSpPr>
        <p:spPr>
          <a:xfrm>
            <a:off x="2404924" y="3967484"/>
            <a:ext cx="1546512" cy="96994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04</a:t>
            </a:r>
          </a:p>
        </p:txBody>
      </p:sp>
      <p:sp>
        <p:nvSpPr>
          <p:cNvPr id="102" name="TextBox 57">
            <a:extLst>
              <a:ext uri="{FF2B5EF4-FFF2-40B4-BE49-F238E27FC236}">
                <a16:creationId xmlns="" xmlns:a16="http://schemas.microsoft.com/office/drawing/2014/main" id="{086ACB9B-73A3-6052-22A2-08BB380CF8CA}"/>
              </a:ext>
            </a:extLst>
          </p:cNvPr>
          <p:cNvSpPr txBox="1"/>
          <p:nvPr/>
        </p:nvSpPr>
        <p:spPr>
          <a:xfrm>
            <a:off x="2323533" y="5077971"/>
            <a:ext cx="1829273" cy="553357"/>
          </a:xfrm>
          <a:prstGeom prst="rect">
            <a:avLst/>
          </a:prstGeom>
        </p:spPr>
        <p:txBody>
          <a:bodyPr lIns="0" tIns="0" rIns="0" bIns="0" rtlCol="0" anchor="t">
            <a:spAutoFit/>
          </a:bodyPr>
          <a:lstStyle/>
          <a:p>
            <a:pPr algn="ctr">
              <a:lnSpc>
                <a:spcPts val="2246"/>
              </a:lnSpc>
            </a:pPr>
            <a:r>
              <a:rPr lang="en-US" sz="1628" dirty="0">
                <a:solidFill>
                  <a:srgbClr val="FFFFFF"/>
                </a:solidFill>
                <a:latin typeface="DM Sans"/>
              </a:rPr>
              <a:t>Problem Solutions</a:t>
            </a:r>
          </a:p>
          <a:p>
            <a:pPr algn="ctr">
              <a:lnSpc>
                <a:spcPts val="2246"/>
              </a:lnSpc>
            </a:pPr>
            <a:endParaRPr lang="en-US" sz="1628" dirty="0">
              <a:solidFill>
                <a:srgbClr val="FFFFFF"/>
              </a:solidFill>
              <a:latin typeface="DM Sans"/>
            </a:endParaRPr>
          </a:p>
        </p:txBody>
      </p:sp>
      <p:grpSp>
        <p:nvGrpSpPr>
          <p:cNvPr id="93" name="Group 2">
            <a:extLst>
              <a:ext uri="{FF2B5EF4-FFF2-40B4-BE49-F238E27FC236}">
                <a16:creationId xmlns="" xmlns:a16="http://schemas.microsoft.com/office/drawing/2014/main" id="{EEAC0D83-47A6-29E7-A7A8-0D0B04FFB6F1}"/>
              </a:ext>
            </a:extLst>
          </p:cNvPr>
          <p:cNvGrpSpPr/>
          <p:nvPr/>
        </p:nvGrpSpPr>
        <p:grpSpPr>
          <a:xfrm>
            <a:off x="4723793" y="4054900"/>
            <a:ext cx="2390557" cy="1492114"/>
            <a:chOff x="0" y="0"/>
            <a:chExt cx="991873" cy="862860"/>
          </a:xfrm>
        </p:grpSpPr>
        <p:sp>
          <p:nvSpPr>
            <p:cNvPr id="97" name="Freeform 3">
              <a:extLst>
                <a:ext uri="{FF2B5EF4-FFF2-40B4-BE49-F238E27FC236}">
                  <a16:creationId xmlns="" xmlns:a16="http://schemas.microsoft.com/office/drawing/2014/main" id="{5D903FDD-4A38-981C-3F4C-BDB7C82594B6}"/>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98" name="TextBox 4">
              <a:extLst>
                <a:ext uri="{FF2B5EF4-FFF2-40B4-BE49-F238E27FC236}">
                  <a16:creationId xmlns="" xmlns:a16="http://schemas.microsoft.com/office/drawing/2014/main" id="{7FDA4F16-1DF5-D79C-550F-33F548BCB953}"/>
                </a:ext>
              </a:extLst>
            </p:cNvPr>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94" name="AutoShape 5">
            <a:extLst>
              <a:ext uri="{FF2B5EF4-FFF2-40B4-BE49-F238E27FC236}">
                <a16:creationId xmlns="" xmlns:a16="http://schemas.microsoft.com/office/drawing/2014/main" id="{87051A7D-6C02-B95A-E256-F21C2E6E0F82}"/>
              </a:ext>
            </a:extLst>
          </p:cNvPr>
          <p:cNvSpPr/>
          <p:nvPr/>
        </p:nvSpPr>
        <p:spPr>
          <a:xfrm flipV="1">
            <a:off x="4845787" y="4888819"/>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95" name="TextBox 32">
            <a:extLst>
              <a:ext uri="{FF2B5EF4-FFF2-40B4-BE49-F238E27FC236}">
                <a16:creationId xmlns="" xmlns:a16="http://schemas.microsoft.com/office/drawing/2014/main" id="{3A61D59D-95DA-A2D3-20A0-E7D91713C551}"/>
              </a:ext>
            </a:extLst>
          </p:cNvPr>
          <p:cNvSpPr txBox="1"/>
          <p:nvPr/>
        </p:nvSpPr>
        <p:spPr>
          <a:xfrm>
            <a:off x="5080295" y="3967484"/>
            <a:ext cx="1546512" cy="96994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05</a:t>
            </a:r>
          </a:p>
        </p:txBody>
      </p:sp>
      <p:sp>
        <p:nvSpPr>
          <p:cNvPr id="96" name="TextBox 57">
            <a:extLst>
              <a:ext uri="{FF2B5EF4-FFF2-40B4-BE49-F238E27FC236}">
                <a16:creationId xmlns="" xmlns:a16="http://schemas.microsoft.com/office/drawing/2014/main" id="{B7BA4891-1FB2-CED1-D389-51D5391F0956}"/>
              </a:ext>
            </a:extLst>
          </p:cNvPr>
          <p:cNvSpPr txBox="1"/>
          <p:nvPr/>
        </p:nvSpPr>
        <p:spPr>
          <a:xfrm>
            <a:off x="4998904" y="5077971"/>
            <a:ext cx="1829273" cy="553357"/>
          </a:xfrm>
          <a:prstGeom prst="rect">
            <a:avLst/>
          </a:prstGeom>
        </p:spPr>
        <p:txBody>
          <a:bodyPr lIns="0" tIns="0" rIns="0" bIns="0" rtlCol="0" anchor="t">
            <a:spAutoFit/>
          </a:bodyPr>
          <a:lstStyle/>
          <a:p>
            <a:pPr algn="ctr">
              <a:lnSpc>
                <a:spcPts val="2246"/>
              </a:lnSpc>
            </a:pPr>
            <a:r>
              <a:rPr lang="en-US" sz="1628" dirty="0">
                <a:solidFill>
                  <a:srgbClr val="FFFFFF"/>
                </a:solidFill>
                <a:latin typeface="DM Sans"/>
              </a:rPr>
              <a:t>Requirements</a:t>
            </a:r>
          </a:p>
          <a:p>
            <a:pPr algn="ctr">
              <a:lnSpc>
                <a:spcPts val="2246"/>
              </a:lnSpc>
            </a:pPr>
            <a:endParaRPr lang="en-US" sz="1628" dirty="0">
              <a:solidFill>
                <a:srgbClr val="FFFFFF"/>
              </a:solidFill>
              <a:latin typeface="DM Sans"/>
            </a:endParaRPr>
          </a:p>
        </p:txBody>
      </p:sp>
      <p:grpSp>
        <p:nvGrpSpPr>
          <p:cNvPr id="87" name="Group 2">
            <a:extLst>
              <a:ext uri="{FF2B5EF4-FFF2-40B4-BE49-F238E27FC236}">
                <a16:creationId xmlns="" xmlns:a16="http://schemas.microsoft.com/office/drawing/2014/main" id="{60310C52-CEFC-FA92-5472-033C3AF4EBD9}"/>
              </a:ext>
            </a:extLst>
          </p:cNvPr>
          <p:cNvGrpSpPr/>
          <p:nvPr/>
        </p:nvGrpSpPr>
        <p:grpSpPr>
          <a:xfrm>
            <a:off x="7389461" y="4054900"/>
            <a:ext cx="2390557" cy="1492114"/>
            <a:chOff x="0" y="0"/>
            <a:chExt cx="991873" cy="862860"/>
          </a:xfrm>
        </p:grpSpPr>
        <p:sp>
          <p:nvSpPr>
            <p:cNvPr id="91" name="Freeform 3">
              <a:extLst>
                <a:ext uri="{FF2B5EF4-FFF2-40B4-BE49-F238E27FC236}">
                  <a16:creationId xmlns="" xmlns:a16="http://schemas.microsoft.com/office/drawing/2014/main" id="{362C44AE-707C-2A94-F74C-11F755FB1A75}"/>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92" name="TextBox 4">
              <a:extLst>
                <a:ext uri="{FF2B5EF4-FFF2-40B4-BE49-F238E27FC236}">
                  <a16:creationId xmlns="" xmlns:a16="http://schemas.microsoft.com/office/drawing/2014/main" id="{60A2CDF6-4E24-039B-4B8A-2638A18881FC}"/>
                </a:ext>
              </a:extLst>
            </p:cNvPr>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88" name="AutoShape 5">
            <a:extLst>
              <a:ext uri="{FF2B5EF4-FFF2-40B4-BE49-F238E27FC236}">
                <a16:creationId xmlns="" xmlns:a16="http://schemas.microsoft.com/office/drawing/2014/main" id="{DEE8FB8F-7AE5-E16F-C305-8C25ABDF9304}"/>
              </a:ext>
            </a:extLst>
          </p:cNvPr>
          <p:cNvSpPr/>
          <p:nvPr/>
        </p:nvSpPr>
        <p:spPr>
          <a:xfrm flipV="1">
            <a:off x="7511455" y="4888819"/>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89" name="TextBox 32">
            <a:extLst>
              <a:ext uri="{FF2B5EF4-FFF2-40B4-BE49-F238E27FC236}">
                <a16:creationId xmlns="" xmlns:a16="http://schemas.microsoft.com/office/drawing/2014/main" id="{E280872C-FA26-67CD-BCA1-3A750921BAAA}"/>
              </a:ext>
            </a:extLst>
          </p:cNvPr>
          <p:cNvSpPr txBox="1"/>
          <p:nvPr/>
        </p:nvSpPr>
        <p:spPr>
          <a:xfrm>
            <a:off x="7745963" y="3967484"/>
            <a:ext cx="1546512" cy="96994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06</a:t>
            </a:r>
          </a:p>
        </p:txBody>
      </p:sp>
      <p:sp>
        <p:nvSpPr>
          <p:cNvPr id="90" name="TextBox 57">
            <a:extLst>
              <a:ext uri="{FF2B5EF4-FFF2-40B4-BE49-F238E27FC236}">
                <a16:creationId xmlns="" xmlns:a16="http://schemas.microsoft.com/office/drawing/2014/main" id="{8E21D96F-B953-6E42-D559-4F176CBF557C}"/>
              </a:ext>
            </a:extLst>
          </p:cNvPr>
          <p:cNvSpPr txBox="1"/>
          <p:nvPr/>
        </p:nvSpPr>
        <p:spPr>
          <a:xfrm>
            <a:off x="7664572" y="5077971"/>
            <a:ext cx="1829273" cy="553357"/>
          </a:xfrm>
          <a:prstGeom prst="rect">
            <a:avLst/>
          </a:prstGeom>
        </p:spPr>
        <p:txBody>
          <a:bodyPr lIns="0" tIns="0" rIns="0" bIns="0" rtlCol="0" anchor="t">
            <a:spAutoFit/>
          </a:bodyPr>
          <a:lstStyle/>
          <a:p>
            <a:pPr algn="ctr">
              <a:lnSpc>
                <a:spcPts val="2246"/>
              </a:lnSpc>
            </a:pPr>
            <a:r>
              <a:rPr lang="en-US" sz="1628" dirty="0">
                <a:solidFill>
                  <a:srgbClr val="FFFFFF"/>
                </a:solidFill>
                <a:latin typeface="DM Sans"/>
              </a:rPr>
              <a:t>Dataset</a:t>
            </a:r>
          </a:p>
          <a:p>
            <a:pPr algn="ctr">
              <a:lnSpc>
                <a:spcPts val="2246"/>
              </a:lnSpc>
            </a:pPr>
            <a:endParaRPr lang="en-US" sz="1628" dirty="0">
              <a:solidFill>
                <a:srgbClr val="FFFFFF"/>
              </a:solidFill>
              <a:latin typeface="DM Sans"/>
            </a:endParaRPr>
          </a:p>
        </p:txBody>
      </p:sp>
      <p:grpSp>
        <p:nvGrpSpPr>
          <p:cNvPr id="121" name="Group 2">
            <a:extLst>
              <a:ext uri="{FF2B5EF4-FFF2-40B4-BE49-F238E27FC236}">
                <a16:creationId xmlns="" xmlns:a16="http://schemas.microsoft.com/office/drawing/2014/main" id="{58058A32-4023-9CF4-B542-F9C8F30BB28C}"/>
              </a:ext>
            </a:extLst>
          </p:cNvPr>
          <p:cNvGrpSpPr/>
          <p:nvPr/>
        </p:nvGrpSpPr>
        <p:grpSpPr>
          <a:xfrm>
            <a:off x="2048422" y="5935107"/>
            <a:ext cx="2390557" cy="1492114"/>
            <a:chOff x="0" y="0"/>
            <a:chExt cx="991873" cy="862860"/>
          </a:xfrm>
        </p:grpSpPr>
        <p:sp>
          <p:nvSpPr>
            <p:cNvPr id="125" name="Freeform 3">
              <a:extLst>
                <a:ext uri="{FF2B5EF4-FFF2-40B4-BE49-F238E27FC236}">
                  <a16:creationId xmlns="" xmlns:a16="http://schemas.microsoft.com/office/drawing/2014/main" id="{A1BA60F8-435B-C3B9-B0F5-851F3339C99E}"/>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26" name="TextBox 4">
              <a:extLst>
                <a:ext uri="{FF2B5EF4-FFF2-40B4-BE49-F238E27FC236}">
                  <a16:creationId xmlns="" xmlns:a16="http://schemas.microsoft.com/office/drawing/2014/main" id="{B8D171B5-DFD6-F805-5859-EA57D209B5C7}"/>
                </a:ext>
              </a:extLst>
            </p:cNvPr>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22" name="AutoShape 5">
            <a:extLst>
              <a:ext uri="{FF2B5EF4-FFF2-40B4-BE49-F238E27FC236}">
                <a16:creationId xmlns="" xmlns:a16="http://schemas.microsoft.com/office/drawing/2014/main" id="{A3FC3E18-3181-E58E-4A29-9E3F47761822}"/>
              </a:ext>
            </a:extLst>
          </p:cNvPr>
          <p:cNvSpPr/>
          <p:nvPr/>
        </p:nvSpPr>
        <p:spPr>
          <a:xfrm flipV="1">
            <a:off x="2170416" y="6769026"/>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123" name="TextBox 32">
            <a:extLst>
              <a:ext uri="{FF2B5EF4-FFF2-40B4-BE49-F238E27FC236}">
                <a16:creationId xmlns="" xmlns:a16="http://schemas.microsoft.com/office/drawing/2014/main" id="{CE93BA9D-C376-88A2-5B92-52BED8D0DE5C}"/>
              </a:ext>
            </a:extLst>
          </p:cNvPr>
          <p:cNvSpPr txBox="1"/>
          <p:nvPr/>
        </p:nvSpPr>
        <p:spPr>
          <a:xfrm>
            <a:off x="2404924" y="5847691"/>
            <a:ext cx="1546512" cy="96994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07</a:t>
            </a:r>
          </a:p>
        </p:txBody>
      </p:sp>
      <p:sp>
        <p:nvSpPr>
          <p:cNvPr id="124" name="TextBox 57">
            <a:extLst>
              <a:ext uri="{FF2B5EF4-FFF2-40B4-BE49-F238E27FC236}">
                <a16:creationId xmlns="" xmlns:a16="http://schemas.microsoft.com/office/drawing/2014/main" id="{3AB342B4-6F14-11F3-60CD-4FACD0EC9011}"/>
              </a:ext>
            </a:extLst>
          </p:cNvPr>
          <p:cNvSpPr txBox="1"/>
          <p:nvPr/>
        </p:nvSpPr>
        <p:spPr>
          <a:xfrm>
            <a:off x="2323533" y="6958178"/>
            <a:ext cx="1829273" cy="553357"/>
          </a:xfrm>
          <a:prstGeom prst="rect">
            <a:avLst/>
          </a:prstGeom>
        </p:spPr>
        <p:txBody>
          <a:bodyPr lIns="0" tIns="0" rIns="0" bIns="0" rtlCol="0" anchor="t">
            <a:spAutoFit/>
          </a:bodyPr>
          <a:lstStyle/>
          <a:p>
            <a:pPr algn="ctr">
              <a:lnSpc>
                <a:spcPts val="2246"/>
              </a:lnSpc>
            </a:pPr>
            <a:r>
              <a:rPr lang="en-US" sz="1628" dirty="0">
                <a:solidFill>
                  <a:srgbClr val="FFFFFF"/>
                </a:solidFill>
                <a:latin typeface="DM Sans"/>
              </a:rPr>
              <a:t>Technology</a:t>
            </a:r>
          </a:p>
          <a:p>
            <a:pPr algn="ctr">
              <a:lnSpc>
                <a:spcPts val="2246"/>
              </a:lnSpc>
            </a:pPr>
            <a:endParaRPr lang="en-US" sz="1628" dirty="0">
              <a:solidFill>
                <a:srgbClr val="FFFFFF"/>
              </a:solidFill>
              <a:latin typeface="DM Sans"/>
            </a:endParaRPr>
          </a:p>
        </p:txBody>
      </p:sp>
      <p:grpSp>
        <p:nvGrpSpPr>
          <p:cNvPr id="115" name="Group 2">
            <a:extLst>
              <a:ext uri="{FF2B5EF4-FFF2-40B4-BE49-F238E27FC236}">
                <a16:creationId xmlns="" xmlns:a16="http://schemas.microsoft.com/office/drawing/2014/main" id="{96A268B0-E461-A140-83E4-E2F6CA74E62F}"/>
              </a:ext>
            </a:extLst>
          </p:cNvPr>
          <p:cNvGrpSpPr/>
          <p:nvPr/>
        </p:nvGrpSpPr>
        <p:grpSpPr>
          <a:xfrm>
            <a:off x="4723793" y="5935107"/>
            <a:ext cx="2390557" cy="1492114"/>
            <a:chOff x="0" y="0"/>
            <a:chExt cx="991873" cy="862860"/>
          </a:xfrm>
        </p:grpSpPr>
        <p:sp>
          <p:nvSpPr>
            <p:cNvPr id="119" name="Freeform 3">
              <a:extLst>
                <a:ext uri="{FF2B5EF4-FFF2-40B4-BE49-F238E27FC236}">
                  <a16:creationId xmlns="" xmlns:a16="http://schemas.microsoft.com/office/drawing/2014/main" id="{9B443EC4-CC13-0211-E63A-148ACC173109}"/>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20" name="TextBox 4">
              <a:extLst>
                <a:ext uri="{FF2B5EF4-FFF2-40B4-BE49-F238E27FC236}">
                  <a16:creationId xmlns="" xmlns:a16="http://schemas.microsoft.com/office/drawing/2014/main" id="{9FEBAB47-40F8-C66F-8FC1-DF502CF616FC}"/>
                </a:ext>
              </a:extLst>
            </p:cNvPr>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16" name="AutoShape 5">
            <a:extLst>
              <a:ext uri="{FF2B5EF4-FFF2-40B4-BE49-F238E27FC236}">
                <a16:creationId xmlns="" xmlns:a16="http://schemas.microsoft.com/office/drawing/2014/main" id="{5EFEF096-C7F0-36CB-10DB-AAAA3DF4D8E7}"/>
              </a:ext>
            </a:extLst>
          </p:cNvPr>
          <p:cNvSpPr/>
          <p:nvPr/>
        </p:nvSpPr>
        <p:spPr>
          <a:xfrm flipV="1">
            <a:off x="4845787" y="6769026"/>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117" name="TextBox 32">
            <a:extLst>
              <a:ext uri="{FF2B5EF4-FFF2-40B4-BE49-F238E27FC236}">
                <a16:creationId xmlns="" xmlns:a16="http://schemas.microsoft.com/office/drawing/2014/main" id="{EB5FD2A7-3F9C-E265-4C64-B7EC2015F661}"/>
              </a:ext>
            </a:extLst>
          </p:cNvPr>
          <p:cNvSpPr txBox="1"/>
          <p:nvPr/>
        </p:nvSpPr>
        <p:spPr>
          <a:xfrm>
            <a:off x="5080295" y="5847691"/>
            <a:ext cx="1546512" cy="96994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08</a:t>
            </a:r>
          </a:p>
        </p:txBody>
      </p:sp>
      <p:sp>
        <p:nvSpPr>
          <p:cNvPr id="118" name="TextBox 57">
            <a:extLst>
              <a:ext uri="{FF2B5EF4-FFF2-40B4-BE49-F238E27FC236}">
                <a16:creationId xmlns="" xmlns:a16="http://schemas.microsoft.com/office/drawing/2014/main" id="{C91CE172-89CC-47E3-AFD6-F02EFDF6AEAA}"/>
              </a:ext>
            </a:extLst>
          </p:cNvPr>
          <p:cNvSpPr txBox="1"/>
          <p:nvPr/>
        </p:nvSpPr>
        <p:spPr>
          <a:xfrm>
            <a:off x="4998904" y="6958178"/>
            <a:ext cx="1829273" cy="553357"/>
          </a:xfrm>
          <a:prstGeom prst="rect">
            <a:avLst/>
          </a:prstGeom>
        </p:spPr>
        <p:txBody>
          <a:bodyPr lIns="0" tIns="0" rIns="0" bIns="0" rtlCol="0" anchor="t">
            <a:spAutoFit/>
          </a:bodyPr>
          <a:lstStyle/>
          <a:p>
            <a:pPr algn="ctr">
              <a:lnSpc>
                <a:spcPts val="2246"/>
              </a:lnSpc>
            </a:pPr>
            <a:r>
              <a:rPr lang="en-US" sz="1628" dirty="0">
                <a:solidFill>
                  <a:srgbClr val="FFFFFF"/>
                </a:solidFill>
                <a:latin typeface="DM Sans"/>
              </a:rPr>
              <a:t>Methodology</a:t>
            </a:r>
          </a:p>
          <a:p>
            <a:pPr algn="ctr">
              <a:lnSpc>
                <a:spcPts val="2246"/>
              </a:lnSpc>
            </a:pPr>
            <a:endParaRPr lang="en-US" sz="1628" dirty="0">
              <a:solidFill>
                <a:srgbClr val="FFFFFF"/>
              </a:solidFill>
              <a:latin typeface="DM Sans"/>
            </a:endParaRPr>
          </a:p>
        </p:txBody>
      </p:sp>
      <p:grpSp>
        <p:nvGrpSpPr>
          <p:cNvPr id="109" name="Group 2">
            <a:extLst>
              <a:ext uri="{FF2B5EF4-FFF2-40B4-BE49-F238E27FC236}">
                <a16:creationId xmlns="" xmlns:a16="http://schemas.microsoft.com/office/drawing/2014/main" id="{4696749F-07CD-EBFB-5034-6CC3D2C49BF9}"/>
              </a:ext>
            </a:extLst>
          </p:cNvPr>
          <p:cNvGrpSpPr/>
          <p:nvPr/>
        </p:nvGrpSpPr>
        <p:grpSpPr>
          <a:xfrm>
            <a:off x="7389461" y="5935107"/>
            <a:ext cx="2390557" cy="1492114"/>
            <a:chOff x="0" y="0"/>
            <a:chExt cx="991873" cy="862860"/>
          </a:xfrm>
        </p:grpSpPr>
        <p:sp>
          <p:nvSpPr>
            <p:cNvPr id="113" name="Freeform 3">
              <a:extLst>
                <a:ext uri="{FF2B5EF4-FFF2-40B4-BE49-F238E27FC236}">
                  <a16:creationId xmlns="" xmlns:a16="http://schemas.microsoft.com/office/drawing/2014/main" id="{98D428B5-48AF-EB65-63C0-4426E353FDE7}"/>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14" name="TextBox 4">
              <a:extLst>
                <a:ext uri="{FF2B5EF4-FFF2-40B4-BE49-F238E27FC236}">
                  <a16:creationId xmlns="" xmlns:a16="http://schemas.microsoft.com/office/drawing/2014/main" id="{7A13D4AB-90A8-EDBF-A938-75ABC5DFE4A0}"/>
                </a:ext>
              </a:extLst>
            </p:cNvPr>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10" name="AutoShape 5">
            <a:extLst>
              <a:ext uri="{FF2B5EF4-FFF2-40B4-BE49-F238E27FC236}">
                <a16:creationId xmlns="" xmlns:a16="http://schemas.microsoft.com/office/drawing/2014/main" id="{A3272462-FC38-2C38-09A8-6157794F0194}"/>
              </a:ext>
            </a:extLst>
          </p:cNvPr>
          <p:cNvSpPr/>
          <p:nvPr/>
        </p:nvSpPr>
        <p:spPr>
          <a:xfrm flipV="1">
            <a:off x="7511455" y="6769026"/>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111" name="TextBox 32">
            <a:extLst>
              <a:ext uri="{FF2B5EF4-FFF2-40B4-BE49-F238E27FC236}">
                <a16:creationId xmlns="" xmlns:a16="http://schemas.microsoft.com/office/drawing/2014/main" id="{62F3CD60-DEAF-C529-CCE6-109CBBA8FA37}"/>
              </a:ext>
            </a:extLst>
          </p:cNvPr>
          <p:cNvSpPr txBox="1"/>
          <p:nvPr/>
        </p:nvSpPr>
        <p:spPr>
          <a:xfrm>
            <a:off x="7745963" y="5847691"/>
            <a:ext cx="1546512" cy="96994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09</a:t>
            </a:r>
          </a:p>
        </p:txBody>
      </p:sp>
      <p:sp>
        <p:nvSpPr>
          <p:cNvPr id="112" name="TextBox 57">
            <a:extLst>
              <a:ext uri="{FF2B5EF4-FFF2-40B4-BE49-F238E27FC236}">
                <a16:creationId xmlns="" xmlns:a16="http://schemas.microsoft.com/office/drawing/2014/main" id="{DB56B833-CB27-20A0-D1C5-BAB19379718E}"/>
              </a:ext>
            </a:extLst>
          </p:cNvPr>
          <p:cNvSpPr txBox="1"/>
          <p:nvPr/>
        </p:nvSpPr>
        <p:spPr>
          <a:xfrm>
            <a:off x="7664572" y="6958178"/>
            <a:ext cx="1829273" cy="271228"/>
          </a:xfrm>
          <a:prstGeom prst="rect">
            <a:avLst/>
          </a:prstGeom>
        </p:spPr>
        <p:txBody>
          <a:bodyPr lIns="0" tIns="0" rIns="0" bIns="0" rtlCol="0" anchor="t">
            <a:spAutoFit/>
          </a:bodyPr>
          <a:lstStyle/>
          <a:p>
            <a:pPr algn="ctr">
              <a:lnSpc>
                <a:spcPts val="2246"/>
              </a:lnSpc>
            </a:pPr>
            <a:r>
              <a:rPr lang="en-US" sz="1628" dirty="0">
                <a:solidFill>
                  <a:srgbClr val="FFFFFF"/>
                </a:solidFill>
                <a:latin typeface="DM Sans"/>
              </a:rPr>
              <a:t>Time Plane</a:t>
            </a:r>
          </a:p>
        </p:txBody>
      </p:sp>
      <p:grpSp>
        <p:nvGrpSpPr>
          <p:cNvPr id="143" name="Group 2">
            <a:extLst>
              <a:ext uri="{FF2B5EF4-FFF2-40B4-BE49-F238E27FC236}">
                <a16:creationId xmlns="" xmlns:a16="http://schemas.microsoft.com/office/drawing/2014/main" id="{C2F7124E-B269-287B-11E5-9F27FA14279D}"/>
              </a:ext>
            </a:extLst>
          </p:cNvPr>
          <p:cNvGrpSpPr/>
          <p:nvPr/>
        </p:nvGrpSpPr>
        <p:grpSpPr>
          <a:xfrm>
            <a:off x="2043515" y="7703833"/>
            <a:ext cx="2390557" cy="1492114"/>
            <a:chOff x="0" y="0"/>
            <a:chExt cx="991873" cy="862860"/>
          </a:xfrm>
        </p:grpSpPr>
        <p:sp>
          <p:nvSpPr>
            <p:cNvPr id="147" name="Freeform 3">
              <a:extLst>
                <a:ext uri="{FF2B5EF4-FFF2-40B4-BE49-F238E27FC236}">
                  <a16:creationId xmlns="" xmlns:a16="http://schemas.microsoft.com/office/drawing/2014/main" id="{E1774A46-88F9-D9D9-0B17-3985FC330E9E}"/>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48" name="TextBox 4">
              <a:extLst>
                <a:ext uri="{FF2B5EF4-FFF2-40B4-BE49-F238E27FC236}">
                  <a16:creationId xmlns="" xmlns:a16="http://schemas.microsoft.com/office/drawing/2014/main" id="{6C3051F6-6425-BCD4-5E89-579F13C0C108}"/>
                </a:ext>
              </a:extLst>
            </p:cNvPr>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44" name="AutoShape 5">
            <a:extLst>
              <a:ext uri="{FF2B5EF4-FFF2-40B4-BE49-F238E27FC236}">
                <a16:creationId xmlns="" xmlns:a16="http://schemas.microsoft.com/office/drawing/2014/main" id="{529C5B6F-8A3B-A707-FD8F-1316CB8898DD}"/>
              </a:ext>
            </a:extLst>
          </p:cNvPr>
          <p:cNvSpPr/>
          <p:nvPr/>
        </p:nvSpPr>
        <p:spPr>
          <a:xfrm flipV="1">
            <a:off x="2165509" y="8537752"/>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145" name="TextBox 32">
            <a:extLst>
              <a:ext uri="{FF2B5EF4-FFF2-40B4-BE49-F238E27FC236}">
                <a16:creationId xmlns="" xmlns:a16="http://schemas.microsoft.com/office/drawing/2014/main" id="{3D148627-B9F2-7F38-DFBB-8987097D5B2A}"/>
              </a:ext>
            </a:extLst>
          </p:cNvPr>
          <p:cNvSpPr txBox="1"/>
          <p:nvPr/>
        </p:nvSpPr>
        <p:spPr>
          <a:xfrm>
            <a:off x="2400017" y="7616417"/>
            <a:ext cx="1546512" cy="96994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10</a:t>
            </a:r>
          </a:p>
        </p:txBody>
      </p:sp>
      <p:sp>
        <p:nvSpPr>
          <p:cNvPr id="146" name="TextBox 57">
            <a:extLst>
              <a:ext uri="{FF2B5EF4-FFF2-40B4-BE49-F238E27FC236}">
                <a16:creationId xmlns="" xmlns:a16="http://schemas.microsoft.com/office/drawing/2014/main" id="{D1A9F9FA-7CFF-4B8B-DBA9-D14573C6034E}"/>
              </a:ext>
            </a:extLst>
          </p:cNvPr>
          <p:cNvSpPr txBox="1"/>
          <p:nvPr/>
        </p:nvSpPr>
        <p:spPr>
          <a:xfrm>
            <a:off x="2318626" y="8726904"/>
            <a:ext cx="1829273" cy="271228"/>
          </a:xfrm>
          <a:prstGeom prst="rect">
            <a:avLst/>
          </a:prstGeom>
        </p:spPr>
        <p:txBody>
          <a:bodyPr lIns="0" tIns="0" rIns="0" bIns="0" rtlCol="0" anchor="t">
            <a:spAutoFit/>
          </a:bodyPr>
          <a:lstStyle/>
          <a:p>
            <a:pPr algn="ctr">
              <a:lnSpc>
                <a:spcPts val="2246"/>
              </a:lnSpc>
            </a:pPr>
            <a:r>
              <a:rPr lang="en-US" sz="1628" dirty="0">
                <a:solidFill>
                  <a:srgbClr val="FFFFFF"/>
                </a:solidFill>
                <a:latin typeface="DM Sans"/>
              </a:rPr>
              <a:t>Designs</a:t>
            </a:r>
          </a:p>
        </p:txBody>
      </p:sp>
      <p:grpSp>
        <p:nvGrpSpPr>
          <p:cNvPr id="137" name="Group 2">
            <a:extLst>
              <a:ext uri="{FF2B5EF4-FFF2-40B4-BE49-F238E27FC236}">
                <a16:creationId xmlns="" xmlns:a16="http://schemas.microsoft.com/office/drawing/2014/main" id="{FA54D121-05EF-0708-39CA-CDE1B22FDCAB}"/>
              </a:ext>
            </a:extLst>
          </p:cNvPr>
          <p:cNvGrpSpPr/>
          <p:nvPr/>
        </p:nvGrpSpPr>
        <p:grpSpPr>
          <a:xfrm>
            <a:off x="4718886" y="7703833"/>
            <a:ext cx="2390557" cy="1492114"/>
            <a:chOff x="0" y="0"/>
            <a:chExt cx="991873" cy="862860"/>
          </a:xfrm>
        </p:grpSpPr>
        <p:sp>
          <p:nvSpPr>
            <p:cNvPr id="141" name="Freeform 3">
              <a:extLst>
                <a:ext uri="{FF2B5EF4-FFF2-40B4-BE49-F238E27FC236}">
                  <a16:creationId xmlns="" xmlns:a16="http://schemas.microsoft.com/office/drawing/2014/main" id="{51A371EF-508A-470B-BE23-32EEF3E6BC2B}"/>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42" name="TextBox 4">
              <a:extLst>
                <a:ext uri="{FF2B5EF4-FFF2-40B4-BE49-F238E27FC236}">
                  <a16:creationId xmlns="" xmlns:a16="http://schemas.microsoft.com/office/drawing/2014/main" id="{E143DF7B-8A97-4898-E2AD-9C0017AA5425}"/>
                </a:ext>
              </a:extLst>
            </p:cNvPr>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38" name="AutoShape 5">
            <a:extLst>
              <a:ext uri="{FF2B5EF4-FFF2-40B4-BE49-F238E27FC236}">
                <a16:creationId xmlns="" xmlns:a16="http://schemas.microsoft.com/office/drawing/2014/main" id="{DD84D387-4357-DC17-8F01-BDC9376E6B01}"/>
              </a:ext>
            </a:extLst>
          </p:cNvPr>
          <p:cNvSpPr/>
          <p:nvPr/>
        </p:nvSpPr>
        <p:spPr>
          <a:xfrm flipV="1">
            <a:off x="4840880" y="8537752"/>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139" name="TextBox 32">
            <a:extLst>
              <a:ext uri="{FF2B5EF4-FFF2-40B4-BE49-F238E27FC236}">
                <a16:creationId xmlns="" xmlns:a16="http://schemas.microsoft.com/office/drawing/2014/main" id="{398457B5-2108-7037-A3FA-9F64FA633D71}"/>
              </a:ext>
            </a:extLst>
          </p:cNvPr>
          <p:cNvSpPr txBox="1"/>
          <p:nvPr/>
        </p:nvSpPr>
        <p:spPr>
          <a:xfrm>
            <a:off x="5075388" y="7616417"/>
            <a:ext cx="1546512" cy="96994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11</a:t>
            </a:r>
          </a:p>
        </p:txBody>
      </p:sp>
      <p:sp>
        <p:nvSpPr>
          <p:cNvPr id="140" name="TextBox 57">
            <a:extLst>
              <a:ext uri="{FF2B5EF4-FFF2-40B4-BE49-F238E27FC236}">
                <a16:creationId xmlns="" xmlns:a16="http://schemas.microsoft.com/office/drawing/2014/main" id="{61298A99-B9DE-DB3A-8206-AA24D4CB948E}"/>
              </a:ext>
            </a:extLst>
          </p:cNvPr>
          <p:cNvSpPr txBox="1"/>
          <p:nvPr/>
        </p:nvSpPr>
        <p:spPr>
          <a:xfrm>
            <a:off x="4993997" y="8726904"/>
            <a:ext cx="1829273" cy="271228"/>
          </a:xfrm>
          <a:prstGeom prst="rect">
            <a:avLst/>
          </a:prstGeom>
        </p:spPr>
        <p:txBody>
          <a:bodyPr lIns="0" tIns="0" rIns="0" bIns="0" rtlCol="0" anchor="t">
            <a:spAutoFit/>
          </a:bodyPr>
          <a:lstStyle/>
          <a:p>
            <a:pPr algn="ctr">
              <a:lnSpc>
                <a:spcPts val="2246"/>
              </a:lnSpc>
            </a:pPr>
            <a:r>
              <a:rPr lang="en-US" sz="1628" dirty="0">
                <a:solidFill>
                  <a:srgbClr val="FFFFFF"/>
                </a:solidFill>
                <a:latin typeface="DM Sans"/>
              </a:rPr>
              <a:t>References</a:t>
            </a:r>
          </a:p>
        </p:txBody>
      </p:sp>
      <p:grpSp>
        <p:nvGrpSpPr>
          <p:cNvPr id="131" name="Group 2">
            <a:extLst>
              <a:ext uri="{FF2B5EF4-FFF2-40B4-BE49-F238E27FC236}">
                <a16:creationId xmlns="" xmlns:a16="http://schemas.microsoft.com/office/drawing/2014/main" id="{E74D4AAD-5C2F-EE2E-BA3B-D817DB4A1F2B}"/>
              </a:ext>
            </a:extLst>
          </p:cNvPr>
          <p:cNvGrpSpPr/>
          <p:nvPr/>
        </p:nvGrpSpPr>
        <p:grpSpPr>
          <a:xfrm>
            <a:off x="7384554" y="7703833"/>
            <a:ext cx="2390557" cy="1492114"/>
            <a:chOff x="0" y="0"/>
            <a:chExt cx="991873" cy="862860"/>
          </a:xfrm>
        </p:grpSpPr>
        <p:sp>
          <p:nvSpPr>
            <p:cNvPr id="135" name="Freeform 3">
              <a:extLst>
                <a:ext uri="{FF2B5EF4-FFF2-40B4-BE49-F238E27FC236}">
                  <a16:creationId xmlns="" xmlns:a16="http://schemas.microsoft.com/office/drawing/2014/main" id="{482A0ED1-D73F-A974-FA98-706DEB804151}"/>
                </a:ext>
              </a:extLst>
            </p:cNvPr>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36" name="TextBox 4">
              <a:extLst>
                <a:ext uri="{FF2B5EF4-FFF2-40B4-BE49-F238E27FC236}">
                  <a16:creationId xmlns="" xmlns:a16="http://schemas.microsoft.com/office/drawing/2014/main" id="{4B51C5A1-517F-AFCB-DC27-2AE326419D22}"/>
                </a:ext>
              </a:extLst>
            </p:cNvPr>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32" name="AutoShape 5">
            <a:extLst>
              <a:ext uri="{FF2B5EF4-FFF2-40B4-BE49-F238E27FC236}">
                <a16:creationId xmlns="" xmlns:a16="http://schemas.microsoft.com/office/drawing/2014/main" id="{E8348F09-3487-4BA0-79DF-9E7F643E0569}"/>
              </a:ext>
            </a:extLst>
          </p:cNvPr>
          <p:cNvSpPr/>
          <p:nvPr/>
        </p:nvSpPr>
        <p:spPr>
          <a:xfrm flipV="1">
            <a:off x="7506548" y="8537752"/>
            <a:ext cx="2015527" cy="0"/>
          </a:xfrm>
          <a:prstGeom prst="line">
            <a:avLst/>
          </a:prstGeom>
          <a:ln w="38100" cap="flat">
            <a:solidFill>
              <a:srgbClr val="FFFFFF"/>
            </a:solidFill>
            <a:prstDash val="solid"/>
            <a:headEnd type="none" w="sm" len="sm"/>
            <a:tailEnd type="none" w="sm" len="sm"/>
          </a:ln>
        </p:spPr>
        <p:txBody>
          <a:bodyPr/>
          <a:lstStyle/>
          <a:p>
            <a:endParaRPr lang="en-US"/>
          </a:p>
        </p:txBody>
      </p:sp>
      <p:sp>
        <p:nvSpPr>
          <p:cNvPr id="133" name="TextBox 32">
            <a:extLst>
              <a:ext uri="{FF2B5EF4-FFF2-40B4-BE49-F238E27FC236}">
                <a16:creationId xmlns="" xmlns:a16="http://schemas.microsoft.com/office/drawing/2014/main" id="{20CA7C79-0629-E7A5-EEF6-10AF72B2E1A4}"/>
              </a:ext>
            </a:extLst>
          </p:cNvPr>
          <p:cNvSpPr txBox="1"/>
          <p:nvPr/>
        </p:nvSpPr>
        <p:spPr>
          <a:xfrm>
            <a:off x="7741056" y="7616417"/>
            <a:ext cx="1546512" cy="969946"/>
          </a:xfrm>
          <a:prstGeom prst="rect">
            <a:avLst/>
          </a:prstGeom>
        </p:spPr>
        <p:txBody>
          <a:bodyPr lIns="0" tIns="0" rIns="0" bIns="0" rtlCol="0" anchor="t">
            <a:spAutoFit/>
          </a:bodyPr>
          <a:lstStyle/>
          <a:p>
            <a:pPr algn="ctr">
              <a:lnSpc>
                <a:spcPts val="7914"/>
              </a:lnSpc>
            </a:pPr>
            <a:r>
              <a:rPr lang="en-US" sz="5735" dirty="0">
                <a:solidFill>
                  <a:srgbClr val="FFFFFF"/>
                </a:solidFill>
                <a:latin typeface="DM Sans Bold"/>
              </a:rPr>
              <a:t>12</a:t>
            </a:r>
          </a:p>
        </p:txBody>
      </p:sp>
      <p:sp>
        <p:nvSpPr>
          <p:cNvPr id="134" name="TextBox 57">
            <a:extLst>
              <a:ext uri="{FF2B5EF4-FFF2-40B4-BE49-F238E27FC236}">
                <a16:creationId xmlns="" xmlns:a16="http://schemas.microsoft.com/office/drawing/2014/main" id="{939D26F5-650C-CC4B-4E5E-021DB6A47442}"/>
              </a:ext>
            </a:extLst>
          </p:cNvPr>
          <p:cNvSpPr txBox="1"/>
          <p:nvPr/>
        </p:nvSpPr>
        <p:spPr>
          <a:xfrm>
            <a:off x="7659665" y="8726904"/>
            <a:ext cx="1829273" cy="282129"/>
          </a:xfrm>
          <a:prstGeom prst="rect">
            <a:avLst/>
          </a:prstGeom>
        </p:spPr>
        <p:txBody>
          <a:bodyPr lIns="0" tIns="0" rIns="0" bIns="0" rtlCol="0" anchor="t">
            <a:spAutoFit/>
          </a:bodyPr>
          <a:lstStyle/>
          <a:p>
            <a:pPr algn="ctr">
              <a:lnSpc>
                <a:spcPts val="2246"/>
              </a:lnSpc>
            </a:pPr>
            <a:r>
              <a:rPr lang="en-US" sz="1628" dirty="0">
                <a:solidFill>
                  <a:srgbClr val="FFFFFF"/>
                </a:solidFill>
                <a:latin typeface="DM Sans"/>
              </a:rPr>
              <a:t>Conclusion</a:t>
            </a:r>
          </a:p>
        </p:txBody>
      </p:sp>
    </p:spTree>
    <p:extLst>
      <p:ext uri="{BB962C8B-B14F-4D97-AF65-F5344CB8AC3E}">
        <p14:creationId xmlns:p14="http://schemas.microsoft.com/office/powerpoint/2010/main" val="35458957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250"/>
                                        <p:tgtEl>
                                          <p:spTgt spid="57"/>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1250"/>
                                        <p:tgtEl>
                                          <p:spTgt spid="72"/>
                                        </p:tgtEl>
                                      </p:cBhvr>
                                    </p:animEffect>
                                  </p:childTnLst>
                                </p:cTn>
                              </p:par>
                            </p:childTnLst>
                          </p:cTn>
                        </p:par>
                        <p:par>
                          <p:cTn id="12" fill="hold">
                            <p:stCondLst>
                              <p:cond delay="2500"/>
                            </p:stCondLst>
                            <p:childTnLst>
                              <p:par>
                                <p:cTn id="13" presetID="10" presetClass="entr" presetSubtype="0" fill="hold" grpId="0" nodeType="after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1250"/>
                                        <p:tgtEl>
                                          <p:spTgt spid="79"/>
                                        </p:tgtEl>
                                      </p:cBhvr>
                                    </p:animEffect>
                                  </p:childTnLst>
                                </p:cTn>
                              </p:par>
                            </p:childTnLst>
                          </p:cTn>
                        </p:par>
                        <p:par>
                          <p:cTn id="16" fill="hold">
                            <p:stCondLst>
                              <p:cond delay="3750"/>
                            </p:stCondLst>
                            <p:childTnLst>
                              <p:par>
                                <p:cTn id="17" presetID="10" presetClass="entr" presetSubtype="0" fill="hold" grpId="0" nodeType="afterEffect">
                                  <p:stCondLst>
                                    <p:cond delay="0"/>
                                  </p:stCondLst>
                                  <p:childTnLst>
                                    <p:set>
                                      <p:cBhvr>
                                        <p:cTn id="18" dur="1" fill="hold">
                                          <p:stCondLst>
                                            <p:cond delay="0"/>
                                          </p:stCondLst>
                                        </p:cTn>
                                        <p:tgtEl>
                                          <p:spTgt spid="102"/>
                                        </p:tgtEl>
                                        <p:attrNameLst>
                                          <p:attrName>style.visibility</p:attrName>
                                        </p:attrNameLst>
                                      </p:cBhvr>
                                      <p:to>
                                        <p:strVal val="visible"/>
                                      </p:to>
                                    </p:set>
                                    <p:animEffect transition="in" filter="fade">
                                      <p:cBhvr>
                                        <p:cTn id="19" dur="1250"/>
                                        <p:tgtEl>
                                          <p:spTgt spid="102"/>
                                        </p:tgtEl>
                                      </p:cBhvr>
                                    </p:animEffect>
                                  </p:childTnLst>
                                </p:cTn>
                              </p:par>
                            </p:childTnLst>
                          </p:cTn>
                        </p:par>
                        <p:par>
                          <p:cTn id="20" fill="hold">
                            <p:stCondLst>
                              <p:cond delay="5000"/>
                            </p:stCondLst>
                            <p:childTnLst>
                              <p:par>
                                <p:cTn id="21" presetID="10" presetClass="entr" presetSubtype="0" fill="hold" grpId="0"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1250"/>
                                        <p:tgtEl>
                                          <p:spTgt spid="96"/>
                                        </p:tgtEl>
                                      </p:cBhvr>
                                    </p:animEffect>
                                  </p:childTnLst>
                                </p:cTn>
                              </p:par>
                            </p:childTnLst>
                          </p:cTn>
                        </p:par>
                        <p:par>
                          <p:cTn id="24" fill="hold">
                            <p:stCondLst>
                              <p:cond delay="6250"/>
                            </p:stCondLst>
                            <p:childTnLst>
                              <p:par>
                                <p:cTn id="25" presetID="10" presetClass="entr" presetSubtype="0"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1250"/>
                                        <p:tgtEl>
                                          <p:spTgt spid="90"/>
                                        </p:tgtEl>
                                      </p:cBhvr>
                                    </p:animEffect>
                                  </p:childTnLst>
                                </p:cTn>
                              </p:par>
                            </p:childTnLst>
                          </p:cTn>
                        </p:par>
                        <p:par>
                          <p:cTn id="28" fill="hold">
                            <p:stCondLst>
                              <p:cond delay="7500"/>
                            </p:stCondLst>
                            <p:childTnLst>
                              <p:par>
                                <p:cTn id="29" presetID="10" presetClass="entr" presetSubtype="0" fill="hold" grpId="0" nodeType="afterEffect">
                                  <p:stCondLst>
                                    <p:cond delay="0"/>
                                  </p:stCondLst>
                                  <p:childTnLst>
                                    <p:set>
                                      <p:cBhvr>
                                        <p:cTn id="30" dur="1" fill="hold">
                                          <p:stCondLst>
                                            <p:cond delay="0"/>
                                          </p:stCondLst>
                                        </p:cTn>
                                        <p:tgtEl>
                                          <p:spTgt spid="124"/>
                                        </p:tgtEl>
                                        <p:attrNameLst>
                                          <p:attrName>style.visibility</p:attrName>
                                        </p:attrNameLst>
                                      </p:cBhvr>
                                      <p:to>
                                        <p:strVal val="visible"/>
                                      </p:to>
                                    </p:set>
                                    <p:animEffect transition="in" filter="fade">
                                      <p:cBhvr>
                                        <p:cTn id="31" dur="1250"/>
                                        <p:tgtEl>
                                          <p:spTgt spid="124"/>
                                        </p:tgtEl>
                                      </p:cBhvr>
                                    </p:animEffect>
                                  </p:childTnLst>
                                </p:cTn>
                              </p:par>
                            </p:childTnLst>
                          </p:cTn>
                        </p:par>
                        <p:par>
                          <p:cTn id="32" fill="hold">
                            <p:stCondLst>
                              <p:cond delay="8750"/>
                            </p:stCondLst>
                            <p:childTnLst>
                              <p:par>
                                <p:cTn id="33" presetID="10" presetClass="entr" presetSubtype="0" fill="hold" grpId="0" nodeType="after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fade">
                                      <p:cBhvr>
                                        <p:cTn id="35" dur="1250"/>
                                        <p:tgtEl>
                                          <p:spTgt spid="118"/>
                                        </p:tgtEl>
                                      </p:cBhvr>
                                    </p:animEffect>
                                  </p:childTnLst>
                                </p:cTn>
                              </p:par>
                            </p:childTnLst>
                          </p:cTn>
                        </p:par>
                        <p:par>
                          <p:cTn id="36" fill="hold">
                            <p:stCondLst>
                              <p:cond delay="10000"/>
                            </p:stCondLst>
                            <p:childTnLst>
                              <p:par>
                                <p:cTn id="37" presetID="10" presetClass="entr" presetSubtype="0" fill="hold" grpId="0" nodeType="afterEffect">
                                  <p:stCondLst>
                                    <p:cond delay="0"/>
                                  </p:stCondLst>
                                  <p:childTnLst>
                                    <p:set>
                                      <p:cBhvr>
                                        <p:cTn id="38" dur="1" fill="hold">
                                          <p:stCondLst>
                                            <p:cond delay="0"/>
                                          </p:stCondLst>
                                        </p:cTn>
                                        <p:tgtEl>
                                          <p:spTgt spid="112"/>
                                        </p:tgtEl>
                                        <p:attrNameLst>
                                          <p:attrName>style.visibility</p:attrName>
                                        </p:attrNameLst>
                                      </p:cBhvr>
                                      <p:to>
                                        <p:strVal val="visible"/>
                                      </p:to>
                                    </p:set>
                                    <p:animEffect transition="in" filter="fade">
                                      <p:cBhvr>
                                        <p:cTn id="39" dur="1250"/>
                                        <p:tgtEl>
                                          <p:spTgt spid="112"/>
                                        </p:tgtEl>
                                      </p:cBhvr>
                                    </p:animEffect>
                                  </p:childTnLst>
                                </p:cTn>
                              </p:par>
                            </p:childTnLst>
                          </p:cTn>
                        </p:par>
                        <p:par>
                          <p:cTn id="40" fill="hold">
                            <p:stCondLst>
                              <p:cond delay="11250"/>
                            </p:stCondLst>
                            <p:childTnLst>
                              <p:par>
                                <p:cTn id="41" presetID="10" presetClass="entr" presetSubtype="0" fill="hold" grpId="0" nodeType="afterEffect">
                                  <p:stCondLst>
                                    <p:cond delay="0"/>
                                  </p:stCondLst>
                                  <p:childTnLst>
                                    <p:set>
                                      <p:cBhvr>
                                        <p:cTn id="42" dur="1" fill="hold">
                                          <p:stCondLst>
                                            <p:cond delay="0"/>
                                          </p:stCondLst>
                                        </p:cTn>
                                        <p:tgtEl>
                                          <p:spTgt spid="146"/>
                                        </p:tgtEl>
                                        <p:attrNameLst>
                                          <p:attrName>style.visibility</p:attrName>
                                        </p:attrNameLst>
                                      </p:cBhvr>
                                      <p:to>
                                        <p:strVal val="visible"/>
                                      </p:to>
                                    </p:set>
                                    <p:animEffect transition="in" filter="fade">
                                      <p:cBhvr>
                                        <p:cTn id="43" dur="1250"/>
                                        <p:tgtEl>
                                          <p:spTgt spid="146"/>
                                        </p:tgtEl>
                                      </p:cBhvr>
                                    </p:animEffect>
                                  </p:childTnLst>
                                </p:cTn>
                              </p:par>
                            </p:childTnLst>
                          </p:cTn>
                        </p:par>
                        <p:par>
                          <p:cTn id="44" fill="hold">
                            <p:stCondLst>
                              <p:cond delay="12500"/>
                            </p:stCondLst>
                            <p:childTnLst>
                              <p:par>
                                <p:cTn id="45" presetID="10" presetClass="entr" presetSubtype="0" fill="hold" grpId="0" nodeType="afterEffect">
                                  <p:stCondLst>
                                    <p:cond delay="0"/>
                                  </p:stCondLst>
                                  <p:childTnLst>
                                    <p:set>
                                      <p:cBhvr>
                                        <p:cTn id="46" dur="1" fill="hold">
                                          <p:stCondLst>
                                            <p:cond delay="0"/>
                                          </p:stCondLst>
                                        </p:cTn>
                                        <p:tgtEl>
                                          <p:spTgt spid="140"/>
                                        </p:tgtEl>
                                        <p:attrNameLst>
                                          <p:attrName>style.visibility</p:attrName>
                                        </p:attrNameLst>
                                      </p:cBhvr>
                                      <p:to>
                                        <p:strVal val="visible"/>
                                      </p:to>
                                    </p:set>
                                    <p:animEffect transition="in" filter="fade">
                                      <p:cBhvr>
                                        <p:cTn id="47" dur="1250"/>
                                        <p:tgtEl>
                                          <p:spTgt spid="140"/>
                                        </p:tgtEl>
                                      </p:cBhvr>
                                    </p:animEffect>
                                  </p:childTnLst>
                                </p:cTn>
                              </p:par>
                            </p:childTnLst>
                          </p:cTn>
                        </p:par>
                        <p:par>
                          <p:cTn id="48" fill="hold">
                            <p:stCondLst>
                              <p:cond delay="13750"/>
                            </p:stCondLst>
                            <p:childTnLst>
                              <p:par>
                                <p:cTn id="49" presetID="10" presetClass="entr" presetSubtype="0" fill="hold" grpId="0" nodeType="after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fade">
                                      <p:cBhvr>
                                        <p:cTn id="51" dur="12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2" grpId="0"/>
      <p:bldP spid="79" grpId="0"/>
      <p:bldP spid="102" grpId="0"/>
      <p:bldP spid="96" grpId="0"/>
      <p:bldP spid="90" grpId="0"/>
      <p:bldP spid="124" grpId="0"/>
      <p:bldP spid="118" grpId="0"/>
      <p:bldP spid="112" grpId="0"/>
      <p:bldP spid="146" grpId="0"/>
      <p:bldP spid="140" grpId="0"/>
      <p:bldP spid="13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45DA0"/>
        </a:solidFill>
        <a:effectLst/>
      </p:bgPr>
    </p:bg>
    <p:spTree>
      <p:nvGrpSpPr>
        <p:cNvPr id="1" name=""/>
        <p:cNvGrpSpPr/>
        <p:nvPr/>
      </p:nvGrpSpPr>
      <p:grpSpPr>
        <a:xfrm>
          <a:off x="0" y="0"/>
          <a:ext cx="0" cy="0"/>
          <a:chOff x="0" y="0"/>
          <a:chExt cx="0" cy="0"/>
        </a:xfrm>
      </p:grpSpPr>
      <p:sp>
        <p:nvSpPr>
          <p:cNvPr id="2" name="AutoShape 2"/>
          <p:cNvSpPr/>
          <p:nvPr/>
        </p:nvSpPr>
        <p:spPr>
          <a:xfrm>
            <a:off x="7249928" y="2106765"/>
            <a:ext cx="0" cy="4676296"/>
          </a:xfrm>
          <a:prstGeom prst="line">
            <a:avLst/>
          </a:prstGeom>
          <a:ln w="47625" cap="flat">
            <a:solidFill>
              <a:srgbClr val="FFFFFF"/>
            </a:solidFill>
            <a:prstDash val="solid"/>
            <a:headEnd type="none" w="sm" len="sm"/>
            <a:tailEnd type="none" w="sm" len="sm"/>
          </a:ln>
        </p:spPr>
        <p:txBody>
          <a:bodyPr/>
          <a:lstStyle/>
          <a:p>
            <a:endParaRPr lang="en-US"/>
          </a:p>
        </p:txBody>
      </p:sp>
      <p:sp>
        <p:nvSpPr>
          <p:cNvPr id="3" name="TextBox 3"/>
          <p:cNvSpPr txBox="1"/>
          <p:nvPr/>
        </p:nvSpPr>
        <p:spPr>
          <a:xfrm>
            <a:off x="7607116" y="3661093"/>
            <a:ext cx="4952300" cy="5033935"/>
          </a:xfrm>
          <a:prstGeom prst="rect">
            <a:avLst/>
          </a:prstGeom>
        </p:spPr>
        <p:txBody>
          <a:bodyPr lIns="0" tIns="0" rIns="0" bIns="0" rtlCol="0" anchor="t">
            <a:spAutoFit/>
          </a:bodyPr>
          <a:lstStyle/>
          <a:p>
            <a:pPr algn="ctr">
              <a:lnSpc>
                <a:spcPts val="3057"/>
              </a:lnSpc>
            </a:pPr>
            <a:r>
              <a:rPr lang="en-US" sz="2215" dirty="0">
                <a:solidFill>
                  <a:srgbClr val="FFFFFF"/>
                </a:solidFill>
                <a:latin typeface="DM Sans"/>
              </a:rPr>
              <a:t>•With a foundation rooted in cutting-edge algorithms and advanced computer vision technologies, this application seeks to provide real-time currency recognition capabilities, enhancing financial security and convenience for users. The project stands at the intersection of technology and practicality and aims to help people with visual impairment (the blind).</a:t>
            </a:r>
          </a:p>
          <a:p>
            <a:pPr algn="ctr">
              <a:lnSpc>
                <a:spcPts val="3057"/>
              </a:lnSpc>
            </a:pPr>
            <a:endParaRPr lang="en-US" sz="2215" dirty="0">
              <a:solidFill>
                <a:srgbClr val="FFFFFF"/>
              </a:solidFill>
              <a:latin typeface="DM Sans"/>
            </a:endParaRPr>
          </a:p>
          <a:p>
            <a:pPr marL="0" lvl="0" indent="0" algn="ctr">
              <a:lnSpc>
                <a:spcPts val="3057"/>
              </a:lnSpc>
              <a:spcBef>
                <a:spcPct val="0"/>
              </a:spcBef>
            </a:pPr>
            <a:endParaRPr lang="en-US" sz="2215" dirty="0">
              <a:solidFill>
                <a:srgbClr val="FFFFFF"/>
              </a:solidFill>
              <a:latin typeface="DM Sans"/>
            </a:endParaRPr>
          </a:p>
        </p:txBody>
      </p:sp>
      <p:sp>
        <p:nvSpPr>
          <p:cNvPr id="4" name="Freeform 4"/>
          <p:cNvSpPr/>
          <p:nvPr/>
        </p:nvSpPr>
        <p:spPr>
          <a:xfrm>
            <a:off x="9288262" y="2106765"/>
            <a:ext cx="837406" cy="1212035"/>
          </a:xfrm>
          <a:custGeom>
            <a:avLst/>
            <a:gdLst/>
            <a:ahLst/>
            <a:cxnLst/>
            <a:rect l="l" t="t" r="r" b="b"/>
            <a:pathLst>
              <a:path w="837406" h="1212035">
                <a:moveTo>
                  <a:pt x="0" y="0"/>
                </a:moveTo>
                <a:lnTo>
                  <a:pt x="837406" y="0"/>
                </a:lnTo>
                <a:lnTo>
                  <a:pt x="837406" y="1212035"/>
                </a:lnTo>
                <a:lnTo>
                  <a:pt x="0" y="1212035"/>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5" name="Freeform 5"/>
          <p:cNvSpPr/>
          <p:nvPr/>
        </p:nvSpPr>
        <p:spPr>
          <a:xfrm>
            <a:off x="3933446" y="2047143"/>
            <a:ext cx="1197170" cy="1210374"/>
          </a:xfrm>
          <a:custGeom>
            <a:avLst/>
            <a:gdLst/>
            <a:ahLst/>
            <a:cxnLst/>
            <a:rect l="l" t="t" r="r" b="b"/>
            <a:pathLst>
              <a:path w="1197170" h="1210374">
                <a:moveTo>
                  <a:pt x="0" y="0"/>
                </a:moveTo>
                <a:lnTo>
                  <a:pt x="1197170" y="0"/>
                </a:lnTo>
                <a:lnTo>
                  <a:pt x="1197170" y="1210374"/>
                </a:lnTo>
                <a:lnTo>
                  <a:pt x="0" y="1210374"/>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rot="-10800000">
            <a:off x="81160" y="9258300"/>
            <a:ext cx="13457996" cy="3264379"/>
            <a:chOff x="0" y="0"/>
            <a:chExt cx="17943995" cy="4352506"/>
          </a:xfrm>
        </p:grpSpPr>
        <p:sp>
          <p:nvSpPr>
            <p:cNvPr id="7" name="Freeform 7"/>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8" name="Freeform 8"/>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 xmlns:asvg="http://schemas.microsoft.com/office/drawing/2016/SVG/main" r:embed="rId7"/>
                  </a:ext>
                </a:extLst>
              </a:blip>
              <a:stretch>
                <a:fillRect b="-26202"/>
              </a:stretch>
            </a:blipFill>
          </p:spPr>
          <p:txBody>
            <a:bodyPr/>
            <a:lstStyle/>
            <a:p>
              <a:endParaRPr lang="en-US"/>
            </a:p>
          </p:txBody>
        </p:sp>
        <p:sp>
          <p:nvSpPr>
            <p:cNvPr id="9" name="Freeform 9"/>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0" name="Freeform 10"/>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 xmlns:asvg="http://schemas.microsoft.com/office/drawing/2016/SVG/main" r:embed="rId7"/>
                  </a:ext>
                </a:extLst>
              </a:blip>
              <a:stretch>
                <a:fillRect b="-26202"/>
              </a:stretch>
            </a:blipFill>
          </p:spPr>
          <p:txBody>
            <a:bodyPr/>
            <a:lstStyle/>
            <a:p>
              <a:endParaRPr lang="en-US"/>
            </a:p>
          </p:txBody>
        </p:sp>
      </p:grpSp>
      <p:sp>
        <p:nvSpPr>
          <p:cNvPr id="11" name="Freeform 11"/>
          <p:cNvSpPr/>
          <p:nvPr/>
        </p:nvSpPr>
        <p:spPr>
          <a:xfrm rot="6150721">
            <a:off x="6080933" y="4579544"/>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8"/>
            <a:stretch>
              <a:fillRect t="-137172"/>
            </a:stretch>
          </a:blipFill>
        </p:spPr>
        <p:txBody>
          <a:bodyPr/>
          <a:lstStyle/>
          <a:p>
            <a:endParaRPr lang="en-US"/>
          </a:p>
        </p:txBody>
      </p:sp>
      <p:grpSp>
        <p:nvGrpSpPr>
          <p:cNvPr id="12" name="Group 12"/>
          <p:cNvGrpSpPr>
            <a:grpSpLocks noChangeAspect="1"/>
          </p:cNvGrpSpPr>
          <p:nvPr/>
        </p:nvGrpSpPr>
        <p:grpSpPr>
          <a:xfrm>
            <a:off x="11807534" y="0"/>
            <a:ext cx="6254290" cy="10287000"/>
            <a:chOff x="0" y="0"/>
            <a:chExt cx="3860673" cy="6350000"/>
          </a:xfrm>
        </p:grpSpPr>
        <p:sp>
          <p:nvSpPr>
            <p:cNvPr id="13" name="Freeform 13"/>
            <p:cNvSpPr/>
            <p:nvPr/>
          </p:nvSpPr>
          <p:spPr>
            <a:xfrm>
              <a:off x="0" y="0"/>
              <a:ext cx="3860673" cy="6350000"/>
            </a:xfrm>
            <a:custGeom>
              <a:avLst/>
              <a:gdLst/>
              <a:ahLst/>
              <a:cxnLst/>
              <a:rect l="l" t="t" r="r" b="b"/>
              <a:pathLst>
                <a:path w="3860673" h="6350000">
                  <a:moveTo>
                    <a:pt x="3860673" y="0"/>
                  </a:moveTo>
                  <a:lnTo>
                    <a:pt x="2341753" y="6350000"/>
                  </a:lnTo>
                  <a:lnTo>
                    <a:pt x="0" y="6350000"/>
                  </a:lnTo>
                  <a:lnTo>
                    <a:pt x="1518920" y="0"/>
                  </a:lnTo>
                  <a:lnTo>
                    <a:pt x="3860673" y="0"/>
                  </a:lnTo>
                  <a:close/>
                </a:path>
              </a:pathLst>
            </a:custGeom>
            <a:blipFill>
              <a:blip r:embed="rId9"/>
              <a:stretch>
                <a:fillRect l="-73436" r="-73436"/>
              </a:stretch>
            </a:blipFill>
          </p:spPr>
          <p:txBody>
            <a:bodyPr/>
            <a:lstStyle/>
            <a:p>
              <a:endParaRPr lang="en-US"/>
            </a:p>
          </p:txBody>
        </p:sp>
      </p:grpSp>
      <p:sp>
        <p:nvSpPr>
          <p:cNvPr id="14" name="Freeform 14"/>
          <p:cNvSpPr/>
          <p:nvPr/>
        </p:nvSpPr>
        <p:spPr>
          <a:xfrm rot="-4615544">
            <a:off x="10510810" y="5041623"/>
            <a:ext cx="13544802" cy="1127911"/>
          </a:xfrm>
          <a:custGeom>
            <a:avLst/>
            <a:gdLst/>
            <a:ahLst/>
            <a:cxnLst/>
            <a:rect l="l" t="t" r="r" b="b"/>
            <a:pathLst>
              <a:path w="13544802" h="1127911">
                <a:moveTo>
                  <a:pt x="0" y="0"/>
                </a:moveTo>
                <a:lnTo>
                  <a:pt x="13544801" y="0"/>
                </a:lnTo>
                <a:lnTo>
                  <a:pt x="13544801" y="1127912"/>
                </a:lnTo>
                <a:lnTo>
                  <a:pt x="0" y="1127912"/>
                </a:lnTo>
                <a:lnTo>
                  <a:pt x="0" y="0"/>
                </a:lnTo>
                <a:close/>
              </a:path>
            </a:pathLst>
          </a:custGeom>
          <a:blipFill>
            <a:blip r:embed="rId8"/>
            <a:stretch>
              <a:fillRect t="-137172"/>
            </a:stretch>
          </a:blipFill>
        </p:spPr>
        <p:txBody>
          <a:bodyPr/>
          <a:lstStyle/>
          <a:p>
            <a:endParaRPr lang="en-US"/>
          </a:p>
        </p:txBody>
      </p:sp>
      <p:grpSp>
        <p:nvGrpSpPr>
          <p:cNvPr id="15" name="Group 15"/>
          <p:cNvGrpSpPr/>
          <p:nvPr/>
        </p:nvGrpSpPr>
        <p:grpSpPr>
          <a:xfrm rot="-10800000">
            <a:off x="15966396" y="9258300"/>
            <a:ext cx="13457996" cy="3264379"/>
            <a:chOff x="0" y="0"/>
            <a:chExt cx="17943995" cy="4352506"/>
          </a:xfrm>
        </p:grpSpPr>
        <p:sp>
          <p:nvSpPr>
            <p:cNvPr id="16" name="Freeform 16"/>
            <p:cNvSpPr/>
            <p:nvPr/>
          </p:nvSpPr>
          <p:spPr>
            <a:xfrm>
              <a:off x="0" y="0"/>
              <a:ext cx="4149650" cy="4149650"/>
            </a:xfrm>
            <a:custGeom>
              <a:avLst/>
              <a:gdLst/>
              <a:ahLst/>
              <a:cxnLst/>
              <a:rect l="l" t="t" r="r" b="b"/>
              <a:pathLst>
                <a:path w="4149650" h="4149650">
                  <a:moveTo>
                    <a:pt x="0" y="0"/>
                  </a:moveTo>
                  <a:lnTo>
                    <a:pt x="4149650" y="0"/>
                  </a:lnTo>
                  <a:lnTo>
                    <a:pt x="4149650" y="4149650"/>
                  </a:lnTo>
                  <a:lnTo>
                    <a:pt x="0" y="414965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7" name="Freeform 17"/>
            <p:cNvSpPr/>
            <p:nvPr/>
          </p:nvSpPr>
          <p:spPr>
            <a:xfrm>
              <a:off x="4600097" y="861572"/>
              <a:ext cx="4149650" cy="3288079"/>
            </a:xfrm>
            <a:custGeom>
              <a:avLst/>
              <a:gdLst/>
              <a:ahLst/>
              <a:cxnLst/>
              <a:rect l="l" t="t" r="r" b="b"/>
              <a:pathLst>
                <a:path w="4149650" h="3288079">
                  <a:moveTo>
                    <a:pt x="0" y="0"/>
                  </a:moveTo>
                  <a:lnTo>
                    <a:pt x="4149651" y="0"/>
                  </a:lnTo>
                  <a:lnTo>
                    <a:pt x="4149651" y="3288078"/>
                  </a:lnTo>
                  <a:lnTo>
                    <a:pt x="0" y="3288078"/>
                  </a:lnTo>
                  <a:lnTo>
                    <a:pt x="0" y="0"/>
                  </a:lnTo>
                  <a:close/>
                </a:path>
              </a:pathLst>
            </a:custGeom>
            <a:blipFill>
              <a:blip r:embed="rId6">
                <a:extLst>
                  <a:ext uri="{96DAC541-7B7A-43D3-8B79-37D633B846F1}">
                    <asvg:svgBlip xmlns="" xmlns:asvg="http://schemas.microsoft.com/office/drawing/2016/SVG/main" r:embed="rId7"/>
                  </a:ext>
                </a:extLst>
              </a:blip>
              <a:stretch>
                <a:fillRect b="-26202"/>
              </a:stretch>
            </a:blipFill>
          </p:spPr>
          <p:txBody>
            <a:bodyPr/>
            <a:lstStyle/>
            <a:p>
              <a:endParaRPr lang="en-US"/>
            </a:p>
          </p:txBody>
        </p:sp>
        <p:sp>
          <p:nvSpPr>
            <p:cNvPr id="18" name="Freeform 18"/>
            <p:cNvSpPr/>
            <p:nvPr/>
          </p:nvSpPr>
          <p:spPr>
            <a:xfrm>
              <a:off x="9194248" y="202855"/>
              <a:ext cx="4149650" cy="4149650"/>
            </a:xfrm>
            <a:custGeom>
              <a:avLst/>
              <a:gdLst/>
              <a:ahLst/>
              <a:cxnLst/>
              <a:rect l="l" t="t" r="r" b="b"/>
              <a:pathLst>
                <a:path w="4149650" h="4149650">
                  <a:moveTo>
                    <a:pt x="0" y="0"/>
                  </a:moveTo>
                  <a:lnTo>
                    <a:pt x="4149650" y="0"/>
                  </a:lnTo>
                  <a:lnTo>
                    <a:pt x="4149650" y="4149651"/>
                  </a:lnTo>
                  <a:lnTo>
                    <a:pt x="0" y="4149651"/>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9" name="Freeform 19"/>
            <p:cNvSpPr/>
            <p:nvPr/>
          </p:nvSpPr>
          <p:spPr>
            <a:xfrm>
              <a:off x="13794345" y="1064427"/>
              <a:ext cx="4149650" cy="3288079"/>
            </a:xfrm>
            <a:custGeom>
              <a:avLst/>
              <a:gdLst/>
              <a:ahLst/>
              <a:cxnLst/>
              <a:rect l="l" t="t" r="r" b="b"/>
              <a:pathLst>
                <a:path w="4149650" h="3288079">
                  <a:moveTo>
                    <a:pt x="0" y="0"/>
                  </a:moveTo>
                  <a:lnTo>
                    <a:pt x="4149650" y="0"/>
                  </a:lnTo>
                  <a:lnTo>
                    <a:pt x="4149650" y="3288079"/>
                  </a:lnTo>
                  <a:lnTo>
                    <a:pt x="0" y="3288079"/>
                  </a:lnTo>
                  <a:lnTo>
                    <a:pt x="0" y="0"/>
                  </a:lnTo>
                  <a:close/>
                </a:path>
              </a:pathLst>
            </a:custGeom>
            <a:blipFill>
              <a:blip r:embed="rId6">
                <a:extLst>
                  <a:ext uri="{96DAC541-7B7A-43D3-8B79-37D633B846F1}">
                    <asvg:svgBlip xmlns="" xmlns:asvg="http://schemas.microsoft.com/office/drawing/2016/SVG/main" r:embed="rId7"/>
                  </a:ext>
                </a:extLst>
              </a:blip>
              <a:stretch>
                <a:fillRect b="-26202"/>
              </a:stretch>
            </a:blipFill>
          </p:spPr>
          <p:txBody>
            <a:bodyPr/>
            <a:lstStyle/>
            <a:p>
              <a:endParaRPr lang="en-US"/>
            </a:p>
          </p:txBody>
        </p:sp>
      </p:grpSp>
      <p:sp>
        <p:nvSpPr>
          <p:cNvPr id="20" name="TextBox 20"/>
          <p:cNvSpPr txBox="1"/>
          <p:nvPr/>
        </p:nvSpPr>
        <p:spPr>
          <a:xfrm>
            <a:off x="3017592" y="670673"/>
            <a:ext cx="8512297" cy="1227368"/>
          </a:xfrm>
          <a:prstGeom prst="rect">
            <a:avLst/>
          </a:prstGeom>
        </p:spPr>
        <p:txBody>
          <a:bodyPr lIns="0" tIns="0" rIns="0" bIns="0" rtlCol="0" anchor="t">
            <a:spAutoFit/>
          </a:bodyPr>
          <a:lstStyle/>
          <a:p>
            <a:pPr marL="0" lvl="0" indent="0" algn="ctr">
              <a:lnSpc>
                <a:spcPts val="9625"/>
              </a:lnSpc>
              <a:spcBef>
                <a:spcPct val="0"/>
              </a:spcBef>
            </a:pPr>
            <a:r>
              <a:rPr lang="en-US" sz="8020">
                <a:solidFill>
                  <a:srgbClr val="FFFFFF"/>
                </a:solidFill>
                <a:latin typeface="Now Bold"/>
              </a:rPr>
              <a:t>INTRODUCTION</a:t>
            </a:r>
          </a:p>
        </p:txBody>
      </p:sp>
      <p:sp>
        <p:nvSpPr>
          <p:cNvPr id="21" name="TextBox 21"/>
          <p:cNvSpPr txBox="1"/>
          <p:nvPr/>
        </p:nvSpPr>
        <p:spPr>
          <a:xfrm>
            <a:off x="1282884" y="3661093"/>
            <a:ext cx="5609857" cy="4646476"/>
          </a:xfrm>
          <a:prstGeom prst="rect">
            <a:avLst/>
          </a:prstGeom>
        </p:spPr>
        <p:txBody>
          <a:bodyPr lIns="0" tIns="0" rIns="0" bIns="0" rtlCol="0" anchor="t">
            <a:spAutoFit/>
          </a:bodyPr>
          <a:lstStyle/>
          <a:p>
            <a:pPr algn="ctr">
              <a:lnSpc>
                <a:spcPts val="3057"/>
              </a:lnSpc>
            </a:pPr>
            <a:r>
              <a:rPr lang="en-US" sz="2215" dirty="0">
                <a:solidFill>
                  <a:srgbClr val="FFFFFF"/>
                </a:solidFill>
                <a:latin typeface="DM Sans"/>
              </a:rPr>
              <a:t>•The project focuses on creating a cutting-edge mobile application designed to revolutionize the handling and identification of Egyptian currency. By harnessing the power of image recognition of Egyptian currencies with machine learning, this innovative app aims to enable users to easily discover and verify various denominations of Egyptian currency using their smartphone cameras.</a:t>
            </a:r>
          </a:p>
          <a:p>
            <a:pPr algn="ctr">
              <a:lnSpc>
                <a:spcPts val="3057"/>
              </a:lnSpc>
            </a:pPr>
            <a:endParaRPr lang="en-US" sz="2215" dirty="0">
              <a:solidFill>
                <a:srgbClr val="FFFFFF"/>
              </a:solidFill>
              <a:latin typeface="DM Sans"/>
            </a:endParaRPr>
          </a:p>
          <a:p>
            <a:pPr marL="0" lvl="0" indent="0" algn="ctr">
              <a:lnSpc>
                <a:spcPts val="3057"/>
              </a:lnSpc>
              <a:spcBef>
                <a:spcPct val="0"/>
              </a:spcBef>
            </a:pPr>
            <a:endParaRPr lang="en-US" sz="2215" dirty="0">
              <a:solidFill>
                <a:srgbClr val="FFFFFF"/>
              </a:solidFill>
              <a:latin typeface="DM Sans"/>
            </a:endParaRPr>
          </a:p>
        </p:txBody>
      </p:sp>
      <p:grpSp>
        <p:nvGrpSpPr>
          <p:cNvPr id="23" name="Group 22"/>
          <p:cNvGrpSpPr/>
          <p:nvPr/>
        </p:nvGrpSpPr>
        <p:grpSpPr>
          <a:xfrm>
            <a:off x="16535400" y="8858075"/>
            <a:ext cx="1600200" cy="1009825"/>
            <a:chOff x="2287901" y="2378700"/>
            <a:chExt cx="1690455" cy="973796"/>
          </a:xfrm>
        </p:grpSpPr>
        <p:grpSp>
          <p:nvGrpSpPr>
            <p:cNvPr id="24" name="Group 2"/>
            <p:cNvGrpSpPr/>
            <p:nvPr/>
          </p:nvGrpSpPr>
          <p:grpSpPr>
            <a:xfrm>
              <a:off x="2743199" y="2552700"/>
              <a:ext cx="838201" cy="799796"/>
              <a:chOff x="0" y="0"/>
              <a:chExt cx="991873" cy="862860"/>
            </a:xfrm>
          </p:grpSpPr>
          <p:sp>
            <p:nvSpPr>
              <p:cNvPr id="26"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7"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5" name="TextBox 32"/>
            <p:cNvSpPr txBox="1"/>
            <p:nvPr/>
          </p:nvSpPr>
          <p:spPr>
            <a:xfrm>
              <a:off x="2287901" y="2378700"/>
              <a:ext cx="1690455" cy="845806"/>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3</a:t>
              </a:r>
              <a:endParaRPr lang="en-US" sz="5735" dirty="0">
                <a:solidFill>
                  <a:srgbClr val="FFFFFF"/>
                </a:solidFill>
                <a:latin typeface="DM Sans Bold"/>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3" name="TextBox 2"/>
          <p:cNvSpPr txBox="1"/>
          <p:nvPr/>
        </p:nvSpPr>
        <p:spPr>
          <a:xfrm>
            <a:off x="3837563" y="696660"/>
            <a:ext cx="10612873" cy="994503"/>
          </a:xfrm>
          <a:prstGeom prst="rect">
            <a:avLst/>
          </a:prstGeom>
        </p:spPr>
        <p:txBody>
          <a:bodyPr wrap="square" lIns="0" tIns="0" rIns="0" bIns="0" rtlCol="0" anchor="t">
            <a:spAutoFit/>
          </a:bodyPr>
          <a:lstStyle/>
          <a:p>
            <a:pPr lvl="0">
              <a:lnSpc>
                <a:spcPts val="7711"/>
              </a:lnSpc>
              <a:spcBef>
                <a:spcPct val="0"/>
              </a:spcBef>
            </a:pPr>
            <a:r>
              <a:rPr lang="en-US" sz="6600" b="1" dirty="0">
                <a:solidFill>
                  <a:schemeClr val="bg1"/>
                </a:solidFill>
                <a:latin typeface="Now Bold" panose="020B0604020202020204" charset="0"/>
              </a:rPr>
              <a:t>Why using mobile App ?</a:t>
            </a:r>
            <a:endParaRPr lang="en-US" sz="6426" dirty="0">
              <a:solidFill>
                <a:schemeClr val="bg1"/>
              </a:solidFill>
              <a:latin typeface="Now Bold" panose="020B0604020202020204" charset="0"/>
            </a:endParaRPr>
          </a:p>
        </p:txBody>
      </p:sp>
      <p:sp>
        <p:nvSpPr>
          <p:cNvPr id="5" name="Freeform 9"/>
          <p:cNvSpPr/>
          <p:nvPr/>
        </p:nvSpPr>
        <p:spPr>
          <a:xfrm>
            <a:off x="-674215" y="8267700"/>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6" name="Freeform 26"/>
          <p:cNvSpPr/>
          <p:nvPr/>
        </p:nvSpPr>
        <p:spPr>
          <a:xfrm>
            <a:off x="16135659" y="212902"/>
            <a:ext cx="1715127" cy="1715127"/>
          </a:xfrm>
          <a:custGeom>
            <a:avLst/>
            <a:gdLst/>
            <a:ahLst/>
            <a:cxnLst/>
            <a:rect l="l" t="t" r="r" b="b"/>
            <a:pathLst>
              <a:path w="1715127" h="1715127">
                <a:moveTo>
                  <a:pt x="0" y="0"/>
                </a:moveTo>
                <a:lnTo>
                  <a:pt x="1715127" y="0"/>
                </a:lnTo>
                <a:lnTo>
                  <a:pt x="1715127" y="1715126"/>
                </a:lnTo>
                <a:lnTo>
                  <a:pt x="0" y="1715126"/>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dirty="0"/>
          </a:p>
        </p:txBody>
      </p:sp>
      <p:sp>
        <p:nvSpPr>
          <p:cNvPr id="7" name="Freeform 29"/>
          <p:cNvSpPr/>
          <p:nvPr/>
        </p:nvSpPr>
        <p:spPr>
          <a:xfrm>
            <a:off x="27039" y="130658"/>
            <a:ext cx="2988937" cy="570615"/>
          </a:xfrm>
          <a:custGeom>
            <a:avLst/>
            <a:gdLst/>
            <a:ahLst/>
            <a:cxnLst/>
            <a:rect l="l" t="t" r="r" b="b"/>
            <a:pathLst>
              <a:path w="2988937" h="570615">
                <a:moveTo>
                  <a:pt x="0" y="0"/>
                </a:moveTo>
                <a:lnTo>
                  <a:pt x="2988938" y="0"/>
                </a:lnTo>
                <a:lnTo>
                  <a:pt x="2988938" y="570616"/>
                </a:lnTo>
                <a:lnTo>
                  <a:pt x="0" y="570616"/>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8" name="Rectangle 7"/>
          <p:cNvSpPr/>
          <p:nvPr/>
        </p:nvSpPr>
        <p:spPr>
          <a:xfrm>
            <a:off x="258143" y="4752577"/>
            <a:ext cx="8789281" cy="1446550"/>
          </a:xfrm>
          <a:prstGeom prst="rect">
            <a:avLst/>
          </a:prstGeom>
        </p:spPr>
        <p:txBody>
          <a:bodyPr wrap="square">
            <a:spAutoFit/>
          </a:bodyPr>
          <a:lstStyle/>
          <a:p>
            <a:pPr marL="355600" indent="-342900">
              <a:spcBef>
                <a:spcPts val="120"/>
              </a:spcBef>
              <a:buFont typeface="Arial" panose="020B0604020202020204" pitchFamily="34" charset="0"/>
              <a:buChar char="•"/>
            </a:pPr>
            <a:r>
              <a:rPr lang="en-US" sz="4400" kern="0" spc="-15" dirty="0">
                <a:solidFill>
                  <a:schemeClr val="accent1"/>
                </a:solidFill>
                <a:latin typeface="Now Bold" panose="020B0604020202020204" charset="0"/>
              </a:rPr>
              <a:t>6.94 billion </a:t>
            </a:r>
            <a:r>
              <a:rPr lang="en-US" sz="4400" kern="0" spc="-15" dirty="0">
                <a:solidFill>
                  <a:schemeClr val="bg1"/>
                </a:solidFill>
                <a:latin typeface="DM Sans" pitchFamily="2" charset="0"/>
              </a:rPr>
              <a:t>using mobile App in the world</a:t>
            </a:r>
            <a:r>
              <a:rPr lang="ar-EG" sz="4400" kern="0" spc="-15" dirty="0">
                <a:solidFill>
                  <a:schemeClr val="bg1"/>
                </a:solidFill>
                <a:latin typeface="DM Sans" pitchFamily="2" charset="0"/>
              </a:rPr>
              <a:t>.</a:t>
            </a:r>
            <a:endParaRPr lang="en-US" sz="4400" kern="0" spc="-15" dirty="0">
              <a:solidFill>
                <a:schemeClr val="bg1"/>
              </a:solidFill>
              <a:latin typeface="DM Sans" pitchFamily="2" charset="0"/>
            </a:endParaRPr>
          </a:p>
        </p:txBody>
      </p:sp>
      <p:sp>
        <p:nvSpPr>
          <p:cNvPr id="9" name="object 11">
            <a:extLst>
              <a:ext uri="{FF2B5EF4-FFF2-40B4-BE49-F238E27FC236}">
                <a16:creationId xmlns="" xmlns:a16="http://schemas.microsoft.com/office/drawing/2014/main" id="{8B2FF139-5B08-5956-15BE-05D6C11E1F76}"/>
              </a:ext>
            </a:extLst>
          </p:cNvPr>
          <p:cNvSpPr/>
          <p:nvPr/>
        </p:nvSpPr>
        <p:spPr>
          <a:xfrm flipV="1">
            <a:off x="4164746" y="2042056"/>
            <a:ext cx="9144000" cy="52131"/>
          </a:xfrm>
          <a:custGeom>
            <a:avLst/>
            <a:gdLst/>
            <a:ahLst/>
            <a:cxnLst/>
            <a:rect l="l" t="t" r="r" b="b"/>
            <a:pathLst>
              <a:path w="1781175" h="43180">
                <a:moveTo>
                  <a:pt x="1780971" y="0"/>
                </a:moveTo>
                <a:lnTo>
                  <a:pt x="0" y="0"/>
                </a:lnTo>
                <a:lnTo>
                  <a:pt x="0" y="42621"/>
                </a:lnTo>
                <a:lnTo>
                  <a:pt x="1780971" y="42621"/>
                </a:lnTo>
                <a:lnTo>
                  <a:pt x="1780971" y="0"/>
                </a:lnTo>
                <a:close/>
              </a:path>
            </a:pathLst>
          </a:custGeom>
          <a:solidFill>
            <a:srgbClr val="6FB0DA"/>
          </a:solidFill>
        </p:spPr>
        <p:txBody>
          <a:bodyPr wrap="square" lIns="0" tIns="0" rIns="0" bIns="0" rtlCol="0"/>
          <a:lstStyle/>
          <a:p>
            <a:endParaRPr/>
          </a:p>
        </p:txBody>
      </p:sp>
      <p:sp>
        <p:nvSpPr>
          <p:cNvPr id="10" name="Rectangle 9"/>
          <p:cNvSpPr/>
          <p:nvPr/>
        </p:nvSpPr>
        <p:spPr>
          <a:xfrm>
            <a:off x="258143" y="7324166"/>
            <a:ext cx="8478603" cy="769441"/>
          </a:xfrm>
          <a:prstGeom prst="rect">
            <a:avLst/>
          </a:prstGeom>
        </p:spPr>
        <p:txBody>
          <a:bodyPr wrap="none">
            <a:spAutoFit/>
          </a:bodyPr>
          <a:lstStyle/>
          <a:p>
            <a:pPr marL="571500" indent="-571500">
              <a:buSzPct val="97000"/>
              <a:buFont typeface="Arial" panose="020B0604020202020204" pitchFamily="34" charset="0"/>
              <a:buChar char="•"/>
            </a:pPr>
            <a:r>
              <a:rPr lang="en-US" sz="4400" kern="0" dirty="0">
                <a:solidFill>
                  <a:schemeClr val="bg1"/>
                </a:solidFill>
                <a:latin typeface="DM Sans" pitchFamily="2" charset="0"/>
              </a:rPr>
              <a:t>Easy to use and move around</a:t>
            </a:r>
            <a:endParaRPr lang="en-US" sz="4400" dirty="0">
              <a:solidFill>
                <a:schemeClr val="bg1"/>
              </a:solidFill>
              <a:latin typeface="DM Sans" pitchFamily="2" charset="0"/>
            </a:endParaRPr>
          </a:p>
        </p:txBody>
      </p:sp>
      <p:grpSp>
        <p:nvGrpSpPr>
          <p:cNvPr id="12" name="Group 11"/>
          <p:cNvGrpSpPr/>
          <p:nvPr/>
        </p:nvGrpSpPr>
        <p:grpSpPr>
          <a:xfrm>
            <a:off x="16687800" y="9029700"/>
            <a:ext cx="1600200" cy="1009825"/>
            <a:chOff x="2287901" y="2378700"/>
            <a:chExt cx="1690455" cy="973796"/>
          </a:xfrm>
        </p:grpSpPr>
        <p:grpSp>
          <p:nvGrpSpPr>
            <p:cNvPr id="13" name="Group 2"/>
            <p:cNvGrpSpPr/>
            <p:nvPr/>
          </p:nvGrpSpPr>
          <p:grpSpPr>
            <a:xfrm>
              <a:off x="2743199" y="2552700"/>
              <a:ext cx="838201" cy="799796"/>
              <a:chOff x="0" y="0"/>
              <a:chExt cx="991873" cy="862860"/>
            </a:xfrm>
          </p:grpSpPr>
          <p:sp>
            <p:nvSpPr>
              <p:cNvPr id="15"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6"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4" name="TextBox 32"/>
            <p:cNvSpPr txBox="1"/>
            <p:nvPr/>
          </p:nvSpPr>
          <p:spPr>
            <a:xfrm>
              <a:off x="2287901" y="2378700"/>
              <a:ext cx="1690455" cy="845806"/>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4</a:t>
              </a:r>
              <a:endParaRPr lang="en-US" sz="5735" dirty="0">
                <a:solidFill>
                  <a:srgbClr val="FFFFFF"/>
                </a:solidFill>
                <a:latin typeface="DM Sans Bold"/>
              </a:endParaRPr>
            </a:p>
          </p:txBody>
        </p:sp>
      </p:grpSp>
      <p:graphicFrame>
        <p:nvGraphicFramePr>
          <p:cNvPr id="17" name="Chart 16">
            <a:extLst>
              <a:ext uri="{FF2B5EF4-FFF2-40B4-BE49-F238E27FC236}">
                <a16:creationId xmlns="" xmlns:a16="http://schemas.microsoft.com/office/drawing/2014/main" id="{950750D5-A6C0-F458-66D8-1C9AF79BEA7C}"/>
              </a:ext>
            </a:extLst>
          </p:cNvPr>
          <p:cNvGraphicFramePr/>
          <p:nvPr/>
        </p:nvGraphicFramePr>
        <p:xfrm>
          <a:off x="9290802" y="2792658"/>
          <a:ext cx="8789281" cy="6165134"/>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4035157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strVal val="#ppt_w*0.70"/>
                                          </p:val>
                                        </p:tav>
                                        <p:tav tm="100000">
                                          <p:val>
                                            <p:strVal val="#ppt_w"/>
                                          </p:val>
                                        </p:tav>
                                      </p:tavLst>
                                    </p:anim>
                                    <p:anim calcmode="lin" valueType="num">
                                      <p:cBhvr>
                                        <p:cTn id="15" dur="1000" fill="hold"/>
                                        <p:tgtEl>
                                          <p:spTgt spid="10"/>
                                        </p:tgtEl>
                                        <p:attrNameLst>
                                          <p:attrName>ppt_h</p:attrName>
                                        </p:attrNameLst>
                                      </p:cBhvr>
                                      <p:tavLst>
                                        <p:tav tm="0">
                                          <p:val>
                                            <p:strVal val="#ppt_h"/>
                                          </p:val>
                                        </p:tav>
                                        <p:tav tm="100000">
                                          <p:val>
                                            <p:strVal val="#ppt_h"/>
                                          </p:val>
                                        </p:tav>
                                      </p:tavLst>
                                    </p:anim>
                                    <p:animEffect transition="in" filter="fade">
                                      <p:cBhvr>
                                        <p:cTn id="16" dur="10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0" presetClass="entr" presetSubtype="0" decel="10000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1000" fill="hold"/>
                                        <p:tgtEl>
                                          <p:spTgt spid="17"/>
                                        </p:tgtEl>
                                        <p:attrNameLst>
                                          <p:attrName>ppt_w</p:attrName>
                                        </p:attrNameLst>
                                      </p:cBhvr>
                                      <p:tavLst>
                                        <p:tav tm="0">
                                          <p:val>
                                            <p:strVal val="#ppt_w+.3"/>
                                          </p:val>
                                        </p:tav>
                                        <p:tav tm="100000">
                                          <p:val>
                                            <p:strVal val="#ppt_w"/>
                                          </p:val>
                                        </p:tav>
                                      </p:tavLst>
                                    </p:anim>
                                    <p:anim calcmode="lin" valueType="num">
                                      <p:cBhvr>
                                        <p:cTn id="22" dur="1000" fill="hold"/>
                                        <p:tgtEl>
                                          <p:spTgt spid="17"/>
                                        </p:tgtEl>
                                        <p:attrNameLst>
                                          <p:attrName>ppt_h</p:attrName>
                                        </p:attrNameLst>
                                      </p:cBhvr>
                                      <p:tavLst>
                                        <p:tav tm="0">
                                          <p:val>
                                            <p:strVal val="#ppt_h"/>
                                          </p:val>
                                        </p:tav>
                                        <p:tav tm="100000">
                                          <p:val>
                                            <p:strVal val="#ppt_h"/>
                                          </p:val>
                                        </p:tav>
                                      </p:tavLst>
                                    </p:anim>
                                    <p:animEffect transition="in" filter="fade">
                                      <p:cBhvr>
                                        <p:cTn id="2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Graphic spid="17"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8" name="TextBox 8"/>
          <p:cNvSpPr txBox="1"/>
          <p:nvPr/>
        </p:nvSpPr>
        <p:spPr>
          <a:xfrm>
            <a:off x="-2971800" y="190500"/>
            <a:ext cx="12065779" cy="1082704"/>
          </a:xfrm>
          <a:prstGeom prst="rect">
            <a:avLst/>
          </a:prstGeom>
        </p:spPr>
        <p:txBody>
          <a:bodyPr wrap="square" lIns="0" tIns="0" rIns="0" bIns="0" rtlCol="0" anchor="t">
            <a:spAutoFit/>
          </a:bodyPr>
          <a:lstStyle/>
          <a:p>
            <a:pPr algn="ctr">
              <a:lnSpc>
                <a:spcPts val="8814"/>
              </a:lnSpc>
              <a:spcBef>
                <a:spcPct val="0"/>
              </a:spcBef>
            </a:pPr>
            <a:r>
              <a:rPr lang="en-US" sz="6387" dirty="0">
                <a:solidFill>
                  <a:schemeClr val="bg1"/>
                </a:solidFill>
                <a:latin typeface="Now Bold" panose="020B0604020202020204" charset="0"/>
              </a:rPr>
              <a:t>Related</a:t>
            </a:r>
            <a:r>
              <a:rPr lang="en-US" sz="6387" dirty="0">
                <a:solidFill>
                  <a:schemeClr val="bg1"/>
                </a:solidFill>
                <a:latin typeface="DM Sans"/>
              </a:rPr>
              <a:t> </a:t>
            </a:r>
            <a:r>
              <a:rPr lang="en-US" sz="6387" dirty="0">
                <a:solidFill>
                  <a:schemeClr val="bg1"/>
                </a:solidFill>
                <a:latin typeface="Now Bold" panose="020B0604020202020204" charset="0"/>
              </a:rPr>
              <a:t>Work</a:t>
            </a:r>
          </a:p>
        </p:txBody>
      </p:sp>
      <p:sp>
        <p:nvSpPr>
          <p:cNvPr id="9" name="Freeform 17"/>
          <p:cNvSpPr/>
          <p:nvPr/>
        </p:nvSpPr>
        <p:spPr>
          <a:xfrm>
            <a:off x="15956775" y="-2133580"/>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r>
              <a:rPr lang="en-US" dirty="0"/>
              <a:t>0</a:t>
            </a:r>
          </a:p>
        </p:txBody>
      </p:sp>
      <p:sp>
        <p:nvSpPr>
          <p:cNvPr id="10" name="Freeform 18"/>
          <p:cNvSpPr/>
          <p:nvPr/>
        </p:nvSpPr>
        <p:spPr>
          <a:xfrm>
            <a:off x="-3585733" y="6823987"/>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grpSp>
        <p:nvGrpSpPr>
          <p:cNvPr id="11" name="Group 10"/>
          <p:cNvGrpSpPr/>
          <p:nvPr/>
        </p:nvGrpSpPr>
        <p:grpSpPr>
          <a:xfrm>
            <a:off x="16459200" y="9029706"/>
            <a:ext cx="1600200" cy="1000046"/>
            <a:chOff x="2317071" y="2388130"/>
            <a:chExt cx="1690455" cy="964366"/>
          </a:xfrm>
        </p:grpSpPr>
        <p:grpSp>
          <p:nvGrpSpPr>
            <p:cNvPr id="12" name="Group 2"/>
            <p:cNvGrpSpPr/>
            <p:nvPr/>
          </p:nvGrpSpPr>
          <p:grpSpPr>
            <a:xfrm>
              <a:off x="2743199" y="2552700"/>
              <a:ext cx="838201" cy="799796"/>
              <a:chOff x="0" y="0"/>
              <a:chExt cx="991873" cy="862860"/>
            </a:xfrm>
          </p:grpSpPr>
          <p:sp>
            <p:nvSpPr>
              <p:cNvPr id="14"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5"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3" name="TextBox 32"/>
            <p:cNvSpPr txBox="1"/>
            <p:nvPr/>
          </p:nvSpPr>
          <p:spPr>
            <a:xfrm>
              <a:off x="2317071" y="2388130"/>
              <a:ext cx="1690455" cy="845806"/>
            </a:xfrm>
            <a:prstGeom prst="rect">
              <a:avLst/>
            </a:prstGeom>
          </p:spPr>
          <p:txBody>
            <a:bodyPr lIns="0" tIns="0" rIns="0" bIns="0" rtlCol="0" anchor="t">
              <a:spAutoFit/>
            </a:bodyPr>
            <a:lstStyle/>
            <a:p>
              <a:pPr algn="ctr">
                <a:lnSpc>
                  <a:spcPts val="7914"/>
                </a:lnSpc>
              </a:pPr>
              <a:r>
                <a:rPr lang="en-US" sz="3200" dirty="0">
                  <a:solidFill>
                    <a:srgbClr val="FFFFFF"/>
                  </a:solidFill>
                  <a:latin typeface="DM Sans Bold"/>
                </a:rPr>
                <a:t>5</a:t>
              </a:r>
              <a:endParaRPr lang="en-US" sz="5735" dirty="0">
                <a:solidFill>
                  <a:srgbClr val="FFFFFF"/>
                </a:solidFill>
                <a:latin typeface="DM Sans Bold"/>
              </a:endParaRPr>
            </a:p>
          </p:txBody>
        </p:sp>
      </p:grpSp>
      <p:grpSp>
        <p:nvGrpSpPr>
          <p:cNvPr id="16" name="Google Shape;576;p29">
            <a:extLst>
              <a:ext uri="{FF2B5EF4-FFF2-40B4-BE49-F238E27FC236}">
                <a16:creationId xmlns="" xmlns:a16="http://schemas.microsoft.com/office/drawing/2014/main" id="{7DB01E43-0B06-9D76-3B0E-B0855DBEB2BA}"/>
              </a:ext>
            </a:extLst>
          </p:cNvPr>
          <p:cNvGrpSpPr/>
          <p:nvPr/>
        </p:nvGrpSpPr>
        <p:grpSpPr>
          <a:xfrm>
            <a:off x="4723530" y="6163601"/>
            <a:ext cx="9604261" cy="3043132"/>
            <a:chOff x="3834069" y="2422996"/>
            <a:chExt cx="2413628" cy="937674"/>
          </a:xfrm>
        </p:grpSpPr>
        <p:grpSp>
          <p:nvGrpSpPr>
            <p:cNvPr id="17" name="Google Shape;577;p29">
              <a:extLst>
                <a:ext uri="{FF2B5EF4-FFF2-40B4-BE49-F238E27FC236}">
                  <a16:creationId xmlns="" xmlns:a16="http://schemas.microsoft.com/office/drawing/2014/main" id="{1BCA8915-F501-3BAE-B4BB-57E9B97CFC29}"/>
                </a:ext>
              </a:extLst>
            </p:cNvPr>
            <p:cNvGrpSpPr/>
            <p:nvPr/>
          </p:nvGrpSpPr>
          <p:grpSpPr>
            <a:xfrm>
              <a:off x="4960453" y="2469658"/>
              <a:ext cx="1287244" cy="885527"/>
              <a:chOff x="4960453" y="2469658"/>
              <a:chExt cx="1287244" cy="885527"/>
            </a:xfrm>
          </p:grpSpPr>
          <p:sp>
            <p:nvSpPr>
              <p:cNvPr id="26" name="Google Shape;578;p29">
                <a:extLst>
                  <a:ext uri="{FF2B5EF4-FFF2-40B4-BE49-F238E27FC236}">
                    <a16:creationId xmlns="" xmlns:a16="http://schemas.microsoft.com/office/drawing/2014/main" id="{E1855552-FEBB-5D91-27B4-E3807B6B344B}"/>
                  </a:ext>
                </a:extLst>
              </p:cNvPr>
              <p:cNvSpPr/>
              <p:nvPr/>
            </p:nvSpPr>
            <p:spPr>
              <a:xfrm>
                <a:off x="4960453" y="3257061"/>
                <a:ext cx="1287244" cy="98124"/>
              </a:xfrm>
              <a:custGeom>
                <a:avLst/>
                <a:gdLst/>
                <a:ahLst/>
                <a:cxnLst/>
                <a:rect l="l" t="t" r="r" b="b"/>
                <a:pathLst>
                  <a:path w="42851" h="6286" extrusionOk="0">
                    <a:moveTo>
                      <a:pt x="0" y="1"/>
                    </a:moveTo>
                    <a:lnTo>
                      <a:pt x="0" y="6286"/>
                    </a:lnTo>
                    <a:lnTo>
                      <a:pt x="42851" y="6286"/>
                    </a:lnTo>
                    <a:lnTo>
                      <a:pt x="42851" y="1"/>
                    </a:ln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79;p29">
                <a:extLst>
                  <a:ext uri="{FF2B5EF4-FFF2-40B4-BE49-F238E27FC236}">
                    <a16:creationId xmlns="" xmlns:a16="http://schemas.microsoft.com/office/drawing/2014/main" id="{172419C7-34BE-A6B3-A021-77382F31427B}"/>
                  </a:ext>
                </a:extLst>
              </p:cNvPr>
              <p:cNvSpPr/>
              <p:nvPr/>
            </p:nvSpPr>
            <p:spPr>
              <a:xfrm>
                <a:off x="4960454" y="3099580"/>
                <a:ext cx="1051349" cy="98140"/>
              </a:xfrm>
              <a:custGeom>
                <a:avLst/>
                <a:gdLst/>
                <a:ahLst/>
                <a:cxnLst/>
                <a:rect l="l" t="t" r="r" b="b"/>
                <a:pathLst>
                  <a:path w="42851" h="6286" extrusionOk="0">
                    <a:moveTo>
                      <a:pt x="0" y="0"/>
                    </a:moveTo>
                    <a:lnTo>
                      <a:pt x="0" y="6285"/>
                    </a:lnTo>
                    <a:lnTo>
                      <a:pt x="42851" y="6285"/>
                    </a:lnTo>
                    <a:lnTo>
                      <a:pt x="42851" y="0"/>
                    </a:ln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580;p29">
                <a:extLst>
                  <a:ext uri="{FF2B5EF4-FFF2-40B4-BE49-F238E27FC236}">
                    <a16:creationId xmlns="" xmlns:a16="http://schemas.microsoft.com/office/drawing/2014/main" id="{25C743B3-2417-C17E-DBE5-A37AB1D3CBC5}"/>
                  </a:ext>
                </a:extLst>
              </p:cNvPr>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581;p29">
                <a:extLst>
                  <a:ext uri="{FF2B5EF4-FFF2-40B4-BE49-F238E27FC236}">
                    <a16:creationId xmlns="" xmlns:a16="http://schemas.microsoft.com/office/drawing/2014/main" id="{4D9BCB69-E8DB-B684-7CEC-B88D99CE4523}"/>
                  </a:ext>
                </a:extLst>
              </p:cNvPr>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582;p29">
                <a:extLst>
                  <a:ext uri="{FF2B5EF4-FFF2-40B4-BE49-F238E27FC236}">
                    <a16:creationId xmlns="" xmlns:a16="http://schemas.microsoft.com/office/drawing/2014/main" id="{80E6512B-3042-DA05-47EF-BCF55EB1845F}"/>
                  </a:ext>
                </a:extLst>
              </p:cNvPr>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583;p29">
                <a:extLst>
                  <a:ext uri="{FF2B5EF4-FFF2-40B4-BE49-F238E27FC236}">
                    <a16:creationId xmlns="" xmlns:a16="http://schemas.microsoft.com/office/drawing/2014/main" id="{D778D4D1-0760-2C09-AB4C-F617AB115442}"/>
                  </a:ext>
                </a:extLst>
              </p:cNvPr>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chemeClr val="tx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584;p29">
              <a:extLst>
                <a:ext uri="{FF2B5EF4-FFF2-40B4-BE49-F238E27FC236}">
                  <a16:creationId xmlns="" xmlns:a16="http://schemas.microsoft.com/office/drawing/2014/main" id="{9FC1DD5E-ECC8-7841-A10C-E898D7B604A9}"/>
                </a:ext>
              </a:extLst>
            </p:cNvPr>
            <p:cNvGrpSpPr/>
            <p:nvPr/>
          </p:nvGrpSpPr>
          <p:grpSpPr>
            <a:xfrm>
              <a:off x="3834069" y="2469658"/>
              <a:ext cx="1129846" cy="885527"/>
              <a:chOff x="3834069" y="2469658"/>
              <a:chExt cx="1129846" cy="885527"/>
            </a:xfrm>
          </p:grpSpPr>
          <p:sp>
            <p:nvSpPr>
              <p:cNvPr id="20" name="Google Shape;585;p29">
                <a:extLst>
                  <a:ext uri="{FF2B5EF4-FFF2-40B4-BE49-F238E27FC236}">
                    <a16:creationId xmlns="" xmlns:a16="http://schemas.microsoft.com/office/drawing/2014/main" id="{C8E5D93A-143A-5280-3120-1090D0CC8B69}"/>
                  </a:ext>
                </a:extLst>
              </p:cNvPr>
              <p:cNvSpPr/>
              <p:nvPr/>
            </p:nvSpPr>
            <p:spPr>
              <a:xfrm>
                <a:off x="3834069" y="3257061"/>
                <a:ext cx="1129846" cy="98124"/>
              </a:xfrm>
              <a:custGeom>
                <a:avLst/>
                <a:gdLst/>
                <a:ahLst/>
                <a:cxnLst/>
                <a:rect l="l" t="t" r="r" b="b"/>
                <a:pathLst>
                  <a:path w="42854" h="6286" extrusionOk="0">
                    <a:moveTo>
                      <a:pt x="0" y="1"/>
                    </a:moveTo>
                    <a:lnTo>
                      <a:pt x="0" y="6286"/>
                    </a:lnTo>
                    <a:lnTo>
                      <a:pt x="42854" y="6286"/>
                    </a:lnTo>
                    <a:lnTo>
                      <a:pt x="42854"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586;p29">
                <a:extLst>
                  <a:ext uri="{FF2B5EF4-FFF2-40B4-BE49-F238E27FC236}">
                    <a16:creationId xmlns="" xmlns:a16="http://schemas.microsoft.com/office/drawing/2014/main" id="{1952CEE5-1D9C-65CE-8227-C07C30141B26}"/>
                  </a:ext>
                </a:extLst>
              </p:cNvPr>
              <p:cNvSpPr/>
              <p:nvPr/>
            </p:nvSpPr>
            <p:spPr>
              <a:xfrm>
                <a:off x="4093459" y="3099580"/>
                <a:ext cx="870365" cy="98140"/>
              </a:xfrm>
              <a:custGeom>
                <a:avLst/>
                <a:gdLst/>
                <a:ahLst/>
                <a:cxnLst/>
                <a:rect l="l" t="t" r="r" b="b"/>
                <a:pathLst>
                  <a:path w="42854" h="6286" extrusionOk="0">
                    <a:moveTo>
                      <a:pt x="0" y="0"/>
                    </a:moveTo>
                    <a:lnTo>
                      <a:pt x="0" y="6285"/>
                    </a:lnTo>
                    <a:lnTo>
                      <a:pt x="42854" y="6285"/>
                    </a:lnTo>
                    <a:lnTo>
                      <a:pt x="42854"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587;p29">
                <a:extLst>
                  <a:ext uri="{FF2B5EF4-FFF2-40B4-BE49-F238E27FC236}">
                    <a16:creationId xmlns="" xmlns:a16="http://schemas.microsoft.com/office/drawing/2014/main" id="{5BEC722A-077D-94ED-4E2F-DEF5002E92B5}"/>
                  </a:ext>
                </a:extLst>
              </p:cNvPr>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588;p29">
                <a:extLst>
                  <a:ext uri="{FF2B5EF4-FFF2-40B4-BE49-F238E27FC236}">
                    <a16:creationId xmlns="" xmlns:a16="http://schemas.microsoft.com/office/drawing/2014/main" id="{FF52B308-6B11-EA9A-6461-6F1F8CB242D0}"/>
                  </a:ext>
                </a:extLst>
              </p:cNvPr>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589;p29">
                <a:extLst>
                  <a:ext uri="{FF2B5EF4-FFF2-40B4-BE49-F238E27FC236}">
                    <a16:creationId xmlns="" xmlns:a16="http://schemas.microsoft.com/office/drawing/2014/main" id="{7F6B0B93-4E72-41D9-BF65-4390FE30A6E0}"/>
                  </a:ext>
                </a:extLst>
              </p:cNvPr>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590;p29">
                <a:extLst>
                  <a:ext uri="{FF2B5EF4-FFF2-40B4-BE49-F238E27FC236}">
                    <a16:creationId xmlns="" xmlns:a16="http://schemas.microsoft.com/office/drawing/2014/main" id="{DC7F68CA-BFA0-77BF-9E1D-6593745F01E1}"/>
                  </a:ext>
                </a:extLst>
              </p:cNvPr>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9" name="Google Shape;591;p29">
              <a:extLst>
                <a:ext uri="{FF2B5EF4-FFF2-40B4-BE49-F238E27FC236}">
                  <a16:creationId xmlns="" xmlns:a16="http://schemas.microsoft.com/office/drawing/2014/main" id="{897A4181-5FD2-1086-5A9B-7A0BB761AE47}"/>
                </a:ext>
              </a:extLst>
            </p:cNvPr>
            <p:cNvSpPr/>
            <p:nvPr/>
          </p:nvSpPr>
          <p:spPr>
            <a:xfrm>
              <a:off x="4932398" y="2422996"/>
              <a:ext cx="37132" cy="937674"/>
            </a:xfrm>
            <a:custGeom>
              <a:avLst/>
              <a:gdLst/>
              <a:ahLst/>
              <a:cxnLst/>
              <a:rect l="l" t="t" r="r" b="b"/>
              <a:pathLst>
                <a:path w="1" h="62006" fill="none" extrusionOk="0">
                  <a:moveTo>
                    <a:pt x="1" y="0"/>
                  </a:moveTo>
                  <a:lnTo>
                    <a:pt x="1" y="62006"/>
                  </a:lnTo>
                </a:path>
              </a:pathLst>
            </a:custGeom>
            <a:noFill/>
            <a:ln w="9525" cap="flat" cmpd="sng">
              <a:solidFill>
                <a:schemeClr val="lt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0" name="Picture 69" descr="A white and green logo&#10;&#10;Description automatically generated">
            <a:extLst>
              <a:ext uri="{FF2B5EF4-FFF2-40B4-BE49-F238E27FC236}">
                <a16:creationId xmlns="" xmlns:a16="http://schemas.microsoft.com/office/drawing/2014/main" id="{1CD22D76-8D61-6BE9-67BF-754C6931A6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65408" y="2680089"/>
            <a:ext cx="3338773" cy="333877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76" name="Straight Connector 75">
            <a:extLst>
              <a:ext uri="{FF2B5EF4-FFF2-40B4-BE49-F238E27FC236}">
                <a16:creationId xmlns="" xmlns:a16="http://schemas.microsoft.com/office/drawing/2014/main" id="{4F38C350-A682-D337-1F91-7B95418DCB96}"/>
              </a:ext>
            </a:extLst>
          </p:cNvPr>
          <p:cNvCxnSpPr>
            <a:cxnSpLocks/>
          </p:cNvCxnSpPr>
          <p:nvPr/>
        </p:nvCxnSpPr>
        <p:spPr>
          <a:xfrm>
            <a:off x="13411200" y="8489141"/>
            <a:ext cx="5334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 xmlns:a16="http://schemas.microsoft.com/office/drawing/2014/main" id="{ED574EB5-0DE5-07F9-B525-1AC708469FA6}"/>
              </a:ext>
            </a:extLst>
          </p:cNvPr>
          <p:cNvCxnSpPr>
            <a:cxnSpLocks/>
          </p:cNvCxnSpPr>
          <p:nvPr/>
        </p:nvCxnSpPr>
        <p:spPr>
          <a:xfrm flipV="1">
            <a:off x="13944600" y="6248077"/>
            <a:ext cx="0" cy="2238256"/>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 xmlns:a16="http://schemas.microsoft.com/office/drawing/2014/main" id="{62559292-F5DD-B20B-60B1-6DD72FFBAB8F}"/>
              </a:ext>
            </a:extLst>
          </p:cNvPr>
          <p:cNvCxnSpPr/>
          <p:nvPr/>
        </p:nvCxnSpPr>
        <p:spPr>
          <a:xfrm>
            <a:off x="13944600" y="6248077"/>
            <a:ext cx="3198558"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 xmlns:a16="http://schemas.microsoft.com/office/drawing/2014/main" id="{E0B1555F-620F-D18B-D83E-A8917CB1168A}"/>
              </a:ext>
            </a:extLst>
          </p:cNvPr>
          <p:cNvCxnSpPr>
            <a:cxnSpLocks/>
          </p:cNvCxnSpPr>
          <p:nvPr/>
        </p:nvCxnSpPr>
        <p:spPr>
          <a:xfrm flipV="1">
            <a:off x="17143158" y="2400300"/>
            <a:ext cx="0" cy="3852224"/>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 xmlns:a16="http://schemas.microsoft.com/office/drawing/2014/main" id="{A6B3AF7A-07F8-1A20-155C-B5E77F848D8F}"/>
              </a:ext>
            </a:extLst>
          </p:cNvPr>
          <p:cNvCxnSpPr>
            <a:cxnSpLocks/>
          </p:cNvCxnSpPr>
          <p:nvPr/>
        </p:nvCxnSpPr>
        <p:spPr>
          <a:xfrm flipH="1">
            <a:off x="13677900" y="2400300"/>
            <a:ext cx="3465258"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 xmlns:a16="http://schemas.microsoft.com/office/drawing/2014/main" id="{8FF2ECB5-CA31-3C79-45B6-561A5E329F4C}"/>
              </a:ext>
            </a:extLst>
          </p:cNvPr>
          <p:cNvCxnSpPr/>
          <p:nvPr/>
        </p:nvCxnSpPr>
        <p:spPr>
          <a:xfrm flipH="1">
            <a:off x="1762245" y="7466946"/>
            <a:ext cx="4862736" cy="0"/>
          </a:xfrm>
          <a:prstGeom prst="line">
            <a:avLst/>
          </a:prstGeom>
          <a:ln>
            <a:solidFill>
              <a:schemeClr val="tx2">
                <a:lumMod val="20000"/>
                <a:lumOff val="80000"/>
              </a:schemeClr>
            </a:solidFill>
          </a:ln>
        </p:spPr>
        <p:style>
          <a:lnRef idx="1">
            <a:schemeClr val="accent6"/>
          </a:lnRef>
          <a:fillRef idx="0">
            <a:schemeClr val="accent6"/>
          </a:fillRef>
          <a:effectRef idx="0">
            <a:schemeClr val="accent6"/>
          </a:effectRef>
          <a:fontRef idx="minor">
            <a:schemeClr val="tx1"/>
          </a:fontRef>
        </p:style>
      </p:cxnSp>
      <p:cxnSp>
        <p:nvCxnSpPr>
          <p:cNvPr id="97" name="Straight Connector 96">
            <a:extLst>
              <a:ext uri="{FF2B5EF4-FFF2-40B4-BE49-F238E27FC236}">
                <a16:creationId xmlns="" xmlns:a16="http://schemas.microsoft.com/office/drawing/2014/main" id="{EBA0EEDC-E30A-A167-440A-8230F3CD13B4}"/>
              </a:ext>
            </a:extLst>
          </p:cNvPr>
          <p:cNvCxnSpPr>
            <a:cxnSpLocks/>
          </p:cNvCxnSpPr>
          <p:nvPr/>
        </p:nvCxnSpPr>
        <p:spPr>
          <a:xfrm flipV="1">
            <a:off x="1764743" y="1714500"/>
            <a:ext cx="0" cy="5752446"/>
          </a:xfrm>
          <a:prstGeom prst="line">
            <a:avLst/>
          </a:prstGeom>
          <a:ln>
            <a:solidFill>
              <a:schemeClr val="tx2">
                <a:lumMod val="20000"/>
                <a:lumOff val="80000"/>
              </a:schemeClr>
            </a:solidFill>
          </a:ln>
        </p:spPr>
        <p:style>
          <a:lnRef idx="1">
            <a:schemeClr val="accent6"/>
          </a:lnRef>
          <a:fillRef idx="0">
            <a:schemeClr val="accent6"/>
          </a:fillRef>
          <a:effectRef idx="0">
            <a:schemeClr val="accent6"/>
          </a:effectRef>
          <a:fontRef idx="minor">
            <a:schemeClr val="tx1"/>
          </a:fontRef>
        </p:style>
      </p:cxnSp>
      <p:cxnSp>
        <p:nvCxnSpPr>
          <p:cNvPr id="99" name="Straight Connector 98">
            <a:extLst>
              <a:ext uri="{FF2B5EF4-FFF2-40B4-BE49-F238E27FC236}">
                <a16:creationId xmlns="" xmlns:a16="http://schemas.microsoft.com/office/drawing/2014/main" id="{C9072B73-5CAB-4EEC-8A09-DC76F93CC0BD}"/>
              </a:ext>
            </a:extLst>
          </p:cNvPr>
          <p:cNvCxnSpPr/>
          <p:nvPr/>
        </p:nvCxnSpPr>
        <p:spPr>
          <a:xfrm>
            <a:off x="1762245" y="1714500"/>
            <a:ext cx="1143000" cy="0"/>
          </a:xfrm>
          <a:prstGeom prst="line">
            <a:avLst/>
          </a:prstGeom>
          <a:ln>
            <a:solidFill>
              <a:schemeClr val="tx2">
                <a:lumMod val="20000"/>
                <a:lumOff val="80000"/>
              </a:schemeClr>
            </a:solidFill>
          </a:ln>
        </p:spPr>
        <p:style>
          <a:lnRef idx="1">
            <a:schemeClr val="accent6"/>
          </a:lnRef>
          <a:fillRef idx="0">
            <a:schemeClr val="accent6"/>
          </a:fillRef>
          <a:effectRef idx="0">
            <a:schemeClr val="accent6"/>
          </a:effectRef>
          <a:fontRef idx="minor">
            <a:schemeClr val="tx1"/>
          </a:fontRef>
        </p:style>
      </p:cxnSp>
      <p:sp>
        <p:nvSpPr>
          <p:cNvPr id="101" name="TextBox 100">
            <a:extLst>
              <a:ext uri="{FF2B5EF4-FFF2-40B4-BE49-F238E27FC236}">
                <a16:creationId xmlns="" xmlns:a16="http://schemas.microsoft.com/office/drawing/2014/main" id="{E3922CF6-9115-4077-5EE7-F54122CAA639}"/>
              </a:ext>
            </a:extLst>
          </p:cNvPr>
          <p:cNvSpPr txBox="1"/>
          <p:nvPr/>
        </p:nvSpPr>
        <p:spPr>
          <a:xfrm>
            <a:off x="3173618" y="1430023"/>
            <a:ext cx="3355299" cy="861774"/>
          </a:xfrm>
          <a:prstGeom prst="rect">
            <a:avLst/>
          </a:prstGeom>
          <a:noFill/>
        </p:spPr>
        <p:txBody>
          <a:bodyPr wrap="square" rtlCol="0">
            <a:spAutoFit/>
          </a:bodyPr>
          <a:lstStyle/>
          <a:p>
            <a:pPr algn="ctr"/>
            <a:r>
              <a:rPr lang="en-US" sz="3200" dirty="0">
                <a:solidFill>
                  <a:schemeClr val="accent6"/>
                </a:solidFill>
                <a:latin typeface="Now Bold" panose="020B0604020202020204" charset="0"/>
              </a:rPr>
              <a:t>Cash</a:t>
            </a:r>
            <a:r>
              <a:rPr lang="en-US" sz="3200" dirty="0">
                <a:solidFill>
                  <a:schemeClr val="accent6"/>
                </a:solidFill>
                <a:latin typeface="DM Sans"/>
              </a:rPr>
              <a:t> </a:t>
            </a:r>
            <a:r>
              <a:rPr lang="en-US" sz="3200" dirty="0">
                <a:solidFill>
                  <a:schemeClr val="accent6"/>
                </a:solidFill>
                <a:latin typeface="Now Bold" panose="020B0604020202020204" charset="0"/>
              </a:rPr>
              <a:t>Reader :</a:t>
            </a:r>
          </a:p>
          <a:p>
            <a:endParaRPr lang="en-US" dirty="0"/>
          </a:p>
        </p:txBody>
      </p:sp>
      <p:sp>
        <p:nvSpPr>
          <p:cNvPr id="103" name="TextBox 102">
            <a:extLst>
              <a:ext uri="{FF2B5EF4-FFF2-40B4-BE49-F238E27FC236}">
                <a16:creationId xmlns="" xmlns:a16="http://schemas.microsoft.com/office/drawing/2014/main" id="{469A2B6B-D369-B48A-B787-F9BE038D49C0}"/>
              </a:ext>
            </a:extLst>
          </p:cNvPr>
          <p:cNvSpPr txBox="1"/>
          <p:nvPr/>
        </p:nvSpPr>
        <p:spPr>
          <a:xfrm>
            <a:off x="1810896" y="2095838"/>
            <a:ext cx="5925876" cy="5588709"/>
          </a:xfrm>
          <a:prstGeom prst="rect">
            <a:avLst/>
          </a:prstGeom>
          <a:noFill/>
        </p:spPr>
        <p:txBody>
          <a:bodyPr wrap="square" rtlCol="0">
            <a:spAutoFit/>
          </a:bodyPr>
          <a:lstStyle/>
          <a:p>
            <a:pPr algn="ctr">
              <a:lnSpc>
                <a:spcPts val="3667"/>
              </a:lnSpc>
            </a:pPr>
            <a:r>
              <a:rPr lang="en-US" sz="2800" dirty="0">
                <a:solidFill>
                  <a:schemeClr val="bg1"/>
                </a:solidFill>
                <a:latin typeface="DM Sans Bold"/>
              </a:rPr>
              <a:t>is the mobile app that identifies the largest number of world currencies: from Europe to Australia.</a:t>
            </a:r>
          </a:p>
          <a:p>
            <a:pPr algn="ctr">
              <a:lnSpc>
                <a:spcPts val="3667"/>
              </a:lnSpc>
            </a:pPr>
            <a:r>
              <a:rPr lang="en-US" sz="2800" dirty="0">
                <a:solidFill>
                  <a:schemeClr val="bg1"/>
                </a:solidFill>
                <a:latin typeface="DM Sans Bold"/>
              </a:rPr>
              <a:t>Assistive technology which reads money value aloud and with ease. Switch to silent mode and banknote denomination will be transformed into vibration. Use it in noisy places or when you need some privacy.</a:t>
            </a:r>
          </a:p>
          <a:p>
            <a:endParaRPr lang="en-US" dirty="0"/>
          </a:p>
        </p:txBody>
      </p:sp>
      <p:cxnSp>
        <p:nvCxnSpPr>
          <p:cNvPr id="115" name="Connector: Elbow 114">
            <a:extLst>
              <a:ext uri="{FF2B5EF4-FFF2-40B4-BE49-F238E27FC236}">
                <a16:creationId xmlns="" xmlns:a16="http://schemas.microsoft.com/office/drawing/2014/main" id="{87A9A6E6-235F-8AD4-5B3C-E5FD1F2326FC}"/>
              </a:ext>
            </a:extLst>
          </p:cNvPr>
          <p:cNvCxnSpPr>
            <a:cxnSpLocks/>
          </p:cNvCxnSpPr>
          <p:nvPr/>
        </p:nvCxnSpPr>
        <p:spPr>
          <a:xfrm>
            <a:off x="6971460" y="1714500"/>
            <a:ext cx="5525340" cy="2719987"/>
          </a:xfrm>
          <a:prstGeom prst="bentConnector3">
            <a:avLst>
              <a:gd name="adj1" fmla="val 50000"/>
            </a:avLst>
          </a:prstGeom>
          <a:ln>
            <a:solidFill>
              <a:schemeClr val="tx2">
                <a:lumMod val="20000"/>
                <a:lumOff val="80000"/>
              </a:schemeClr>
            </a:solidFill>
            <a:headEnd type="triangle"/>
            <a:tailEnd type="triangle"/>
          </a:ln>
        </p:spPr>
        <p:style>
          <a:lnRef idx="3">
            <a:schemeClr val="accent6"/>
          </a:lnRef>
          <a:fillRef idx="0">
            <a:schemeClr val="accent6"/>
          </a:fillRef>
          <a:effectRef idx="2">
            <a:schemeClr val="accent6"/>
          </a:effectRef>
          <a:fontRef idx="minor">
            <a:schemeClr val="tx1"/>
          </a:fontRef>
        </p:style>
      </p:cxnSp>
      <p:sp>
        <p:nvSpPr>
          <p:cNvPr id="119" name="TextBox 118">
            <a:extLst>
              <a:ext uri="{FF2B5EF4-FFF2-40B4-BE49-F238E27FC236}">
                <a16:creationId xmlns="" xmlns:a16="http://schemas.microsoft.com/office/drawing/2014/main" id="{B2B1CB21-F012-7FDA-1634-5E22850680EA}"/>
              </a:ext>
            </a:extLst>
          </p:cNvPr>
          <p:cNvSpPr txBox="1"/>
          <p:nvPr/>
        </p:nvSpPr>
        <p:spPr>
          <a:xfrm>
            <a:off x="10072632" y="3652766"/>
            <a:ext cx="2055322" cy="769441"/>
          </a:xfrm>
          <a:prstGeom prst="rect">
            <a:avLst/>
          </a:prstGeom>
          <a:noFill/>
        </p:spPr>
        <p:txBody>
          <a:bodyPr wrap="square" rtlCol="0">
            <a:spAutoFit/>
          </a:bodyPr>
          <a:lstStyle/>
          <a:p>
            <a:r>
              <a:rPr lang="en-US" sz="4400" dirty="0">
                <a:solidFill>
                  <a:schemeClr val="accent6"/>
                </a:solidFill>
                <a:latin typeface="Now Bold" panose="020B0604020202020204" charset="0"/>
              </a:rPr>
              <a:t>LOGO</a:t>
            </a:r>
            <a:endParaRPr lang="en-US" sz="4400" dirty="0">
              <a:solidFill>
                <a:schemeClr val="accent6"/>
              </a:solidFill>
            </a:endParaRPr>
          </a:p>
        </p:txBody>
      </p:sp>
    </p:spTree>
    <p:extLst>
      <p:ext uri="{BB962C8B-B14F-4D97-AF65-F5344CB8AC3E}">
        <p14:creationId xmlns:p14="http://schemas.microsoft.com/office/powerpoint/2010/main" val="11863329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par>
                                <p:cTn id="12" presetID="10" presetClass="entr" presetSubtype="0" fill="hold" nodeType="withEffect">
                                  <p:stCondLst>
                                    <p:cond delay="0"/>
                                  </p:stCondLst>
                                  <p:childTnLst>
                                    <p:set>
                                      <p:cBhvr>
                                        <p:cTn id="13" dur="1" fill="hold">
                                          <p:stCondLst>
                                            <p:cond delay="0"/>
                                          </p:stCondLst>
                                        </p:cTn>
                                        <p:tgtEl>
                                          <p:spTgt spid="97"/>
                                        </p:tgtEl>
                                        <p:attrNameLst>
                                          <p:attrName>style.visibility</p:attrName>
                                        </p:attrNameLst>
                                      </p:cBhvr>
                                      <p:to>
                                        <p:strVal val="visible"/>
                                      </p:to>
                                    </p:set>
                                    <p:animEffect transition="in" filter="fade">
                                      <p:cBhvr>
                                        <p:cTn id="14" dur="500"/>
                                        <p:tgtEl>
                                          <p:spTgt spid="97"/>
                                        </p:tgtEl>
                                      </p:cBhvr>
                                    </p:animEffect>
                                  </p:childTnLst>
                                </p:cTn>
                              </p:par>
                              <p:par>
                                <p:cTn id="15" presetID="10"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Effect transition="in" filter="fade">
                                      <p:cBhvr>
                                        <p:cTn id="17" dur="500"/>
                                        <p:tgtEl>
                                          <p:spTgt spid="9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1"/>
                                        </p:tgtEl>
                                        <p:attrNameLst>
                                          <p:attrName>style.visibility</p:attrName>
                                        </p:attrNameLst>
                                      </p:cBhvr>
                                      <p:to>
                                        <p:strVal val="visible"/>
                                      </p:to>
                                    </p:set>
                                    <p:animEffect transition="in" filter="fade">
                                      <p:cBhvr>
                                        <p:cTn id="20" dur="500"/>
                                        <p:tgtEl>
                                          <p:spTgt spid="10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1000"/>
                                        <p:tgtEl>
                                          <p:spTgt spid="103"/>
                                        </p:tgtEl>
                                      </p:cBhvr>
                                    </p:animEffect>
                                    <p:anim calcmode="lin" valueType="num">
                                      <p:cBhvr>
                                        <p:cTn id="26" dur="1000" fill="hold"/>
                                        <p:tgtEl>
                                          <p:spTgt spid="103"/>
                                        </p:tgtEl>
                                        <p:attrNameLst>
                                          <p:attrName>ppt_x</p:attrName>
                                        </p:attrNameLst>
                                      </p:cBhvr>
                                      <p:tavLst>
                                        <p:tav tm="0">
                                          <p:val>
                                            <p:strVal val="#ppt_x"/>
                                          </p:val>
                                        </p:tav>
                                        <p:tav tm="100000">
                                          <p:val>
                                            <p:strVal val="#ppt_x"/>
                                          </p:val>
                                        </p:tav>
                                      </p:tavLst>
                                    </p:anim>
                                    <p:anim calcmode="lin" valueType="num">
                                      <p:cBhvr>
                                        <p:cTn id="27"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barn(inVertical)">
                                      <p:cBhvr>
                                        <p:cTn id="32" dur="500"/>
                                        <p:tgtEl>
                                          <p:spTgt spid="115"/>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10" presetClass="entr" presetSubtype="0" fill="hold" nodeType="with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fade">
                                      <p:cBhvr>
                                        <p:cTn id="43" dur="500"/>
                                        <p:tgtEl>
                                          <p:spTgt spid="78"/>
                                        </p:tgtEl>
                                      </p:cBhvr>
                                    </p:animEffect>
                                  </p:childTnLst>
                                </p:cTn>
                              </p:par>
                              <p:par>
                                <p:cTn id="44" presetID="10" presetClass="entr" presetSubtype="0" fill="hold" nodeType="withEffect">
                                  <p:stCondLst>
                                    <p:cond delay="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par>
                                <p:cTn id="47" presetID="10" presetClass="entr" presetSubtype="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10" presetClass="entr" presetSubtype="0" fill="hold"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childTnLst>
                          </p:cTn>
                        </p:par>
                        <p:par>
                          <p:cTn id="53" fill="hold">
                            <p:stCondLst>
                              <p:cond delay="1500"/>
                            </p:stCondLst>
                            <p:childTnLst>
                              <p:par>
                                <p:cTn id="54" presetID="10" presetClass="entr" presetSubtype="0" fill="hold" nodeType="after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3" grpId="0"/>
      <p:bldP spid="119"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10982623" y="4586506"/>
            <a:ext cx="4432959" cy="1427059"/>
            <a:chOff x="0" y="0"/>
            <a:chExt cx="4289760" cy="1380960"/>
          </a:xfrm>
        </p:grpSpPr>
        <p:sp>
          <p:nvSpPr>
            <p:cNvPr id="3" name="Freeform 3"/>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txBody>
            <a:bodyPr/>
            <a:lstStyle/>
            <a:p>
              <a:endParaRPr lang="en-US"/>
            </a:p>
          </p:txBody>
        </p:sp>
      </p:grpSp>
      <p:grpSp>
        <p:nvGrpSpPr>
          <p:cNvPr id="4" name="Group 4"/>
          <p:cNvGrpSpPr/>
          <p:nvPr/>
        </p:nvGrpSpPr>
        <p:grpSpPr>
          <a:xfrm>
            <a:off x="11815942" y="1873011"/>
            <a:ext cx="2769297" cy="2611562"/>
            <a:chOff x="0" y="0"/>
            <a:chExt cx="2679840" cy="2527200"/>
          </a:xfrm>
        </p:grpSpPr>
        <p:sp>
          <p:nvSpPr>
            <p:cNvPr id="5" name="Freeform 5"/>
            <p:cNvSpPr/>
            <p:nvPr/>
          </p:nvSpPr>
          <p:spPr>
            <a:xfrm>
              <a:off x="0" y="0"/>
              <a:ext cx="2679827" cy="2527173"/>
            </a:xfrm>
            <a:custGeom>
              <a:avLst/>
              <a:gdLst/>
              <a:ahLst/>
              <a:cxnLst/>
              <a:rect l="l" t="t" r="r" b="b"/>
              <a:pathLst>
                <a:path w="2679827" h="2527173">
                  <a:moveTo>
                    <a:pt x="1343152" y="0"/>
                  </a:moveTo>
                  <a:lnTo>
                    <a:pt x="0" y="2527173"/>
                  </a:lnTo>
                  <a:lnTo>
                    <a:pt x="2679827" y="2527173"/>
                  </a:lnTo>
                  <a:lnTo>
                    <a:pt x="1343152" y="0"/>
                  </a:lnTo>
                  <a:close/>
                </a:path>
              </a:pathLst>
            </a:custGeom>
            <a:solidFill>
              <a:srgbClr val="CFF4FF"/>
            </a:solidFill>
          </p:spPr>
          <p:txBody>
            <a:bodyPr/>
            <a:lstStyle/>
            <a:p>
              <a:endParaRPr lang="en-US"/>
            </a:p>
          </p:txBody>
        </p:sp>
      </p:grpSp>
      <p:grpSp>
        <p:nvGrpSpPr>
          <p:cNvPr id="6" name="Group 6"/>
          <p:cNvGrpSpPr/>
          <p:nvPr/>
        </p:nvGrpSpPr>
        <p:grpSpPr>
          <a:xfrm>
            <a:off x="9135929" y="7686899"/>
            <a:ext cx="8123371" cy="1571401"/>
            <a:chOff x="0" y="0"/>
            <a:chExt cx="7860960" cy="1520640"/>
          </a:xfrm>
        </p:grpSpPr>
        <p:sp>
          <p:nvSpPr>
            <p:cNvPr id="7" name="Freeform 7"/>
            <p:cNvSpPr/>
            <p:nvPr/>
          </p:nvSpPr>
          <p:spPr>
            <a:xfrm>
              <a:off x="0" y="0"/>
              <a:ext cx="7860919" cy="1520698"/>
            </a:xfrm>
            <a:custGeom>
              <a:avLst/>
              <a:gdLst/>
              <a:ahLst/>
              <a:cxnLst/>
              <a:rect l="l" t="t" r="r" b="b"/>
              <a:pathLst>
                <a:path w="7860919" h="1520698">
                  <a:moveTo>
                    <a:pt x="879475" y="0"/>
                  </a:moveTo>
                  <a:lnTo>
                    <a:pt x="0" y="1520698"/>
                  </a:lnTo>
                  <a:lnTo>
                    <a:pt x="3933698" y="1520698"/>
                  </a:lnTo>
                  <a:lnTo>
                    <a:pt x="7860919" y="1520698"/>
                  </a:lnTo>
                  <a:lnTo>
                    <a:pt x="6981571" y="0"/>
                  </a:lnTo>
                  <a:lnTo>
                    <a:pt x="879475" y="0"/>
                  </a:lnTo>
                  <a:close/>
                </a:path>
              </a:pathLst>
            </a:custGeom>
            <a:solidFill>
              <a:srgbClr val="0071C9"/>
            </a:solidFill>
          </p:spPr>
          <p:txBody>
            <a:bodyPr/>
            <a:lstStyle/>
            <a:p>
              <a:endParaRPr lang="en-US"/>
            </a:p>
          </p:txBody>
        </p:sp>
      </p:grpSp>
      <p:grpSp>
        <p:nvGrpSpPr>
          <p:cNvPr id="8" name="Group 8"/>
          <p:cNvGrpSpPr/>
          <p:nvPr/>
        </p:nvGrpSpPr>
        <p:grpSpPr>
          <a:xfrm>
            <a:off x="10116567" y="6131866"/>
            <a:ext cx="6168048" cy="1424082"/>
            <a:chOff x="0" y="0"/>
            <a:chExt cx="5968800" cy="1378080"/>
          </a:xfrm>
        </p:grpSpPr>
        <p:sp>
          <p:nvSpPr>
            <p:cNvPr id="9" name="Freeform 9"/>
            <p:cNvSpPr/>
            <p:nvPr/>
          </p:nvSpPr>
          <p:spPr>
            <a:xfrm>
              <a:off x="0" y="0"/>
              <a:ext cx="5968746" cy="1378077"/>
            </a:xfrm>
            <a:custGeom>
              <a:avLst/>
              <a:gdLst/>
              <a:ahLst/>
              <a:cxnLst/>
              <a:rect l="l" t="t" r="r" b="b"/>
              <a:pathLst>
                <a:path w="5968746" h="1378077">
                  <a:moveTo>
                    <a:pt x="5194173" y="0"/>
                  </a:moveTo>
                  <a:lnTo>
                    <a:pt x="774700" y="0"/>
                  </a:lnTo>
                  <a:lnTo>
                    <a:pt x="0" y="1378077"/>
                  </a:lnTo>
                  <a:lnTo>
                    <a:pt x="5968746" y="1378077"/>
                  </a:lnTo>
                  <a:lnTo>
                    <a:pt x="5194173" y="0"/>
                  </a:lnTo>
                  <a:close/>
                </a:path>
              </a:pathLst>
            </a:custGeom>
            <a:solidFill>
              <a:srgbClr val="56AEFF"/>
            </a:solidFill>
          </p:spPr>
          <p:txBody>
            <a:bodyPr/>
            <a:lstStyle/>
            <a:p>
              <a:endParaRPr lang="en-US"/>
            </a:p>
          </p:txBody>
        </p:sp>
      </p:grpSp>
      <p:sp>
        <p:nvSpPr>
          <p:cNvPr id="10" name="Freeform 10"/>
          <p:cNvSpPr/>
          <p:nvPr/>
        </p:nvSpPr>
        <p:spPr>
          <a:xfrm>
            <a:off x="12557312" y="4699474"/>
            <a:ext cx="1137117" cy="1137117"/>
          </a:xfrm>
          <a:custGeom>
            <a:avLst/>
            <a:gdLst/>
            <a:ahLst/>
            <a:cxnLst/>
            <a:rect l="l" t="t" r="r" b="b"/>
            <a:pathLst>
              <a:path w="1137117" h="1137117">
                <a:moveTo>
                  <a:pt x="0" y="0"/>
                </a:moveTo>
                <a:lnTo>
                  <a:pt x="1137117" y="0"/>
                </a:lnTo>
                <a:lnTo>
                  <a:pt x="1137117" y="1137117"/>
                </a:lnTo>
                <a:lnTo>
                  <a:pt x="0" y="1137117"/>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txBody>
          <a:bodyPr/>
          <a:lstStyle/>
          <a:p>
            <a:endParaRPr lang="en-US"/>
          </a:p>
        </p:txBody>
      </p:sp>
      <p:sp>
        <p:nvSpPr>
          <p:cNvPr id="11" name="Freeform 11"/>
          <p:cNvSpPr/>
          <p:nvPr/>
        </p:nvSpPr>
        <p:spPr>
          <a:xfrm>
            <a:off x="12557312" y="6363602"/>
            <a:ext cx="1280605" cy="973260"/>
          </a:xfrm>
          <a:custGeom>
            <a:avLst/>
            <a:gdLst/>
            <a:ahLst/>
            <a:cxnLst/>
            <a:rect l="l" t="t" r="r" b="b"/>
            <a:pathLst>
              <a:path w="1280605" h="973260">
                <a:moveTo>
                  <a:pt x="0" y="0"/>
                </a:moveTo>
                <a:lnTo>
                  <a:pt x="1280605" y="0"/>
                </a:lnTo>
                <a:lnTo>
                  <a:pt x="1280605" y="973260"/>
                </a:lnTo>
                <a:lnTo>
                  <a:pt x="0" y="973260"/>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txBody>
          <a:bodyPr/>
          <a:lstStyle/>
          <a:p>
            <a:endParaRPr lang="en-US"/>
          </a:p>
        </p:txBody>
      </p:sp>
      <p:sp>
        <p:nvSpPr>
          <p:cNvPr id="12" name="Freeform 12"/>
          <p:cNvSpPr/>
          <p:nvPr/>
        </p:nvSpPr>
        <p:spPr>
          <a:xfrm>
            <a:off x="12434923" y="7852312"/>
            <a:ext cx="1525382" cy="1240575"/>
          </a:xfrm>
          <a:custGeom>
            <a:avLst/>
            <a:gdLst/>
            <a:ahLst/>
            <a:cxnLst/>
            <a:rect l="l" t="t" r="r" b="b"/>
            <a:pathLst>
              <a:path w="1525382" h="1240575">
                <a:moveTo>
                  <a:pt x="0" y="0"/>
                </a:moveTo>
                <a:lnTo>
                  <a:pt x="1525383" y="0"/>
                </a:lnTo>
                <a:lnTo>
                  <a:pt x="1525383" y="1240575"/>
                </a:lnTo>
                <a:lnTo>
                  <a:pt x="0" y="124057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txBody>
          <a:bodyPr/>
          <a:lstStyle/>
          <a:p>
            <a:endParaRPr lang="en-US"/>
          </a:p>
        </p:txBody>
      </p:sp>
      <p:sp>
        <p:nvSpPr>
          <p:cNvPr id="13" name="Freeform 13"/>
          <p:cNvSpPr/>
          <p:nvPr/>
        </p:nvSpPr>
        <p:spPr>
          <a:xfrm>
            <a:off x="12650582" y="2884820"/>
            <a:ext cx="1187335" cy="1187335"/>
          </a:xfrm>
          <a:custGeom>
            <a:avLst/>
            <a:gdLst/>
            <a:ahLst/>
            <a:cxnLst/>
            <a:rect l="l" t="t" r="r" b="b"/>
            <a:pathLst>
              <a:path w="1187335" h="1187335">
                <a:moveTo>
                  <a:pt x="0" y="0"/>
                </a:moveTo>
                <a:lnTo>
                  <a:pt x="1187335" y="0"/>
                </a:lnTo>
                <a:lnTo>
                  <a:pt x="1187335" y="1187336"/>
                </a:lnTo>
                <a:lnTo>
                  <a:pt x="0" y="1187336"/>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txBody>
          <a:bodyPr/>
          <a:lstStyle/>
          <a:p>
            <a:endParaRPr lang="en-US"/>
          </a:p>
        </p:txBody>
      </p:sp>
      <p:sp>
        <p:nvSpPr>
          <p:cNvPr id="14" name="TextBox 14"/>
          <p:cNvSpPr txBox="1"/>
          <p:nvPr/>
        </p:nvSpPr>
        <p:spPr>
          <a:xfrm>
            <a:off x="2385491" y="1228538"/>
            <a:ext cx="8967744" cy="969645"/>
          </a:xfrm>
          <a:prstGeom prst="rect">
            <a:avLst/>
          </a:prstGeom>
        </p:spPr>
        <p:txBody>
          <a:bodyPr lIns="0" tIns="0" rIns="0" bIns="0" rtlCol="0" anchor="t">
            <a:spAutoFit/>
          </a:bodyPr>
          <a:lstStyle/>
          <a:p>
            <a:pPr marL="0" lvl="0" indent="0">
              <a:lnSpc>
                <a:spcPts val="7522"/>
              </a:lnSpc>
              <a:spcBef>
                <a:spcPct val="0"/>
              </a:spcBef>
            </a:pPr>
            <a:r>
              <a:rPr lang="en-US" sz="6268" dirty="0">
                <a:solidFill>
                  <a:srgbClr val="FFFFFF"/>
                </a:solidFill>
                <a:latin typeface="Now Bold"/>
              </a:rPr>
              <a:t>PROBLEM STATEMENT</a:t>
            </a:r>
          </a:p>
        </p:txBody>
      </p:sp>
      <p:sp>
        <p:nvSpPr>
          <p:cNvPr id="15" name="TextBox 15"/>
          <p:cNvSpPr txBox="1"/>
          <p:nvPr/>
        </p:nvSpPr>
        <p:spPr>
          <a:xfrm>
            <a:off x="2290241" y="2728517"/>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dirty="0">
                <a:solidFill>
                  <a:srgbClr val="4BD1FB"/>
                </a:solidFill>
                <a:latin typeface="DM Sans Bold"/>
              </a:rPr>
              <a:t>01</a:t>
            </a:r>
          </a:p>
        </p:txBody>
      </p:sp>
      <p:sp>
        <p:nvSpPr>
          <p:cNvPr id="16" name="TextBox 16"/>
          <p:cNvSpPr txBox="1"/>
          <p:nvPr/>
        </p:nvSpPr>
        <p:spPr>
          <a:xfrm>
            <a:off x="2280716" y="5890192"/>
            <a:ext cx="957654" cy="738583"/>
          </a:xfrm>
          <a:prstGeom prst="rect">
            <a:avLst/>
          </a:prstGeom>
        </p:spPr>
        <p:txBody>
          <a:bodyPr lIns="0" tIns="0" rIns="0" bIns="0" rtlCol="0" anchor="t">
            <a:spAutoFit/>
          </a:bodyPr>
          <a:lstStyle/>
          <a:p>
            <a:pPr marL="0" lvl="0" indent="0" algn="ctr">
              <a:lnSpc>
                <a:spcPts val="6013"/>
              </a:lnSpc>
              <a:spcBef>
                <a:spcPct val="0"/>
              </a:spcBef>
            </a:pPr>
            <a:r>
              <a:rPr lang="en-US" sz="4357" dirty="0">
                <a:solidFill>
                  <a:srgbClr val="4BD1FB"/>
                </a:solidFill>
                <a:latin typeface="DM Sans Bold"/>
              </a:rPr>
              <a:t>02</a:t>
            </a:r>
          </a:p>
        </p:txBody>
      </p:sp>
      <p:sp>
        <p:nvSpPr>
          <p:cNvPr id="17" name="Freeform 17"/>
          <p:cNvSpPr/>
          <p:nvPr/>
        </p:nvSpPr>
        <p:spPr>
          <a:xfrm>
            <a:off x="15128164" y="-2586935"/>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txBody>
          <a:bodyPr/>
          <a:lstStyle/>
          <a:p>
            <a:endParaRPr lang="en-US"/>
          </a:p>
        </p:txBody>
      </p:sp>
      <p:sp>
        <p:nvSpPr>
          <p:cNvPr id="18" name="Freeform 18"/>
          <p:cNvSpPr/>
          <p:nvPr/>
        </p:nvSpPr>
        <p:spPr>
          <a:xfrm>
            <a:off x="-3585733" y="6823987"/>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10">
              <a:extLst>
                <a:ext uri="{96DAC541-7B7A-43D3-8B79-37D633B846F1}">
                  <asvg:svgBlip xmlns="" xmlns:asvg="http://schemas.microsoft.com/office/drawing/2016/SVG/main" r:embed="rId11"/>
                </a:ext>
              </a:extLst>
            </a:blip>
            <a:stretch>
              <a:fillRect/>
            </a:stretch>
          </a:blipFill>
        </p:spPr>
        <p:txBody>
          <a:bodyPr/>
          <a:lstStyle/>
          <a:p>
            <a:endParaRPr lang="en-US"/>
          </a:p>
        </p:txBody>
      </p:sp>
      <p:sp>
        <p:nvSpPr>
          <p:cNvPr id="19" name="TextBox 19"/>
          <p:cNvSpPr txBox="1"/>
          <p:nvPr/>
        </p:nvSpPr>
        <p:spPr>
          <a:xfrm>
            <a:off x="3247895" y="2636457"/>
            <a:ext cx="6868672" cy="1926358"/>
          </a:xfrm>
          <a:prstGeom prst="rect">
            <a:avLst/>
          </a:prstGeom>
        </p:spPr>
        <p:txBody>
          <a:bodyPr lIns="0" tIns="0" rIns="0" bIns="0" rtlCol="0" anchor="t">
            <a:spAutoFit/>
          </a:bodyPr>
          <a:lstStyle/>
          <a:p>
            <a:pPr>
              <a:lnSpc>
                <a:spcPts val="3885"/>
              </a:lnSpc>
            </a:pPr>
            <a:r>
              <a:rPr lang="en-US" sz="2815" dirty="0">
                <a:solidFill>
                  <a:srgbClr val="FFFFFF"/>
                </a:solidFill>
                <a:latin typeface="DM Sans"/>
              </a:rPr>
              <a:t>Current methods for identifying and Egyptian banknotes lack efficiency, accessibility and real-time capabilities.</a:t>
            </a:r>
          </a:p>
          <a:p>
            <a:pPr marL="0" lvl="0" indent="0" algn="l">
              <a:lnSpc>
                <a:spcPts val="3885"/>
              </a:lnSpc>
              <a:spcBef>
                <a:spcPct val="0"/>
              </a:spcBef>
            </a:pPr>
            <a:endParaRPr lang="en-US" sz="2815" dirty="0">
              <a:solidFill>
                <a:srgbClr val="FFFFFF"/>
              </a:solidFill>
              <a:latin typeface="DM Sans"/>
            </a:endParaRPr>
          </a:p>
        </p:txBody>
      </p:sp>
      <p:sp>
        <p:nvSpPr>
          <p:cNvPr id="20" name="TextBox 20"/>
          <p:cNvSpPr txBox="1"/>
          <p:nvPr/>
        </p:nvSpPr>
        <p:spPr>
          <a:xfrm>
            <a:off x="3400295" y="5653975"/>
            <a:ext cx="6859147" cy="1901973"/>
          </a:xfrm>
          <a:prstGeom prst="rect">
            <a:avLst/>
          </a:prstGeom>
        </p:spPr>
        <p:txBody>
          <a:bodyPr lIns="0" tIns="0" rIns="0" bIns="0" rtlCol="0" anchor="t">
            <a:spAutoFit/>
          </a:bodyPr>
          <a:lstStyle/>
          <a:p>
            <a:pPr>
              <a:lnSpc>
                <a:spcPts val="3057"/>
              </a:lnSpc>
            </a:pPr>
            <a:r>
              <a:rPr lang="en-US" sz="2215">
                <a:solidFill>
                  <a:srgbClr val="FFFFFF"/>
                </a:solidFill>
                <a:latin typeface="DM Sans"/>
              </a:rPr>
              <a:t>The elderly and visually impaired (blind) people face many difficulties in recognizing and identifying currencies, which leads to inconveniences and potential risks in financial transactions.</a:t>
            </a:r>
          </a:p>
          <a:p>
            <a:pPr marL="0" lvl="0" indent="0" algn="l">
              <a:lnSpc>
                <a:spcPts val="3057"/>
              </a:lnSpc>
              <a:spcBef>
                <a:spcPct val="0"/>
              </a:spcBef>
            </a:pPr>
            <a:endParaRPr lang="en-US" sz="2215">
              <a:solidFill>
                <a:srgbClr val="FFFFFF"/>
              </a:solidFill>
              <a:latin typeface="DM Sans"/>
            </a:endParaRPr>
          </a:p>
        </p:txBody>
      </p:sp>
      <p:sp>
        <p:nvSpPr>
          <p:cNvPr id="21" name="AutoShape 21"/>
          <p:cNvSpPr/>
          <p:nvPr/>
        </p:nvSpPr>
        <p:spPr>
          <a:xfrm flipH="1" flipV="1">
            <a:off x="2507486" y="3619500"/>
            <a:ext cx="586120" cy="0"/>
          </a:xfrm>
          <a:prstGeom prst="line">
            <a:avLst/>
          </a:prstGeom>
          <a:ln w="47625" cap="flat">
            <a:solidFill>
              <a:srgbClr val="4BD1FB"/>
            </a:solidFill>
            <a:prstDash val="solid"/>
            <a:headEnd type="none" w="sm" len="sm"/>
            <a:tailEnd type="none" w="sm" len="sm"/>
          </a:ln>
        </p:spPr>
        <p:txBody>
          <a:bodyPr/>
          <a:lstStyle/>
          <a:p>
            <a:endParaRPr lang="en-US"/>
          </a:p>
        </p:txBody>
      </p:sp>
      <p:sp>
        <p:nvSpPr>
          <p:cNvPr id="22" name="AutoShape 22"/>
          <p:cNvSpPr/>
          <p:nvPr/>
        </p:nvSpPr>
        <p:spPr>
          <a:xfrm flipH="1" flipV="1">
            <a:off x="2507486" y="6874044"/>
            <a:ext cx="586120" cy="0"/>
          </a:xfrm>
          <a:prstGeom prst="line">
            <a:avLst/>
          </a:prstGeom>
          <a:ln w="47625" cap="flat">
            <a:solidFill>
              <a:srgbClr val="4BD1FB"/>
            </a:solidFill>
            <a:prstDash val="solid"/>
            <a:headEnd type="none" w="sm" len="sm"/>
            <a:tailEnd type="none" w="sm" len="sm"/>
          </a:ln>
        </p:spPr>
        <p:txBody>
          <a:bodyPr/>
          <a:lstStyle/>
          <a:p>
            <a:endParaRPr lang="en-US"/>
          </a:p>
        </p:txBody>
      </p:sp>
      <p:grpSp>
        <p:nvGrpSpPr>
          <p:cNvPr id="24" name="Group 23"/>
          <p:cNvGrpSpPr/>
          <p:nvPr/>
        </p:nvGrpSpPr>
        <p:grpSpPr>
          <a:xfrm>
            <a:off x="16916400" y="9239075"/>
            <a:ext cx="1600200" cy="1009825"/>
            <a:chOff x="2287901" y="2378700"/>
            <a:chExt cx="1690455" cy="973796"/>
          </a:xfrm>
        </p:grpSpPr>
        <p:grpSp>
          <p:nvGrpSpPr>
            <p:cNvPr id="25" name="Group 2"/>
            <p:cNvGrpSpPr/>
            <p:nvPr/>
          </p:nvGrpSpPr>
          <p:grpSpPr>
            <a:xfrm>
              <a:off x="2743199" y="2552700"/>
              <a:ext cx="838201" cy="799796"/>
              <a:chOff x="0" y="0"/>
              <a:chExt cx="991873" cy="862860"/>
            </a:xfrm>
          </p:grpSpPr>
          <p:sp>
            <p:nvSpPr>
              <p:cNvPr id="27"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28"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26" name="TextBox 32"/>
            <p:cNvSpPr txBox="1"/>
            <p:nvPr/>
          </p:nvSpPr>
          <p:spPr>
            <a:xfrm>
              <a:off x="2287901" y="2378700"/>
              <a:ext cx="1690455" cy="845806"/>
            </a:xfrm>
            <a:prstGeom prst="rect">
              <a:avLst/>
            </a:prstGeom>
          </p:spPr>
          <p:txBody>
            <a:bodyPr lIns="0" tIns="0" rIns="0" bIns="0" rtlCol="0" anchor="t">
              <a:spAutoFit/>
            </a:bodyPr>
            <a:lstStyle/>
            <a:p>
              <a:pPr algn="ctr">
                <a:lnSpc>
                  <a:spcPts val="7914"/>
                </a:lnSpc>
              </a:pPr>
              <a:r>
                <a:rPr lang="ar-EG" sz="3200" dirty="0">
                  <a:solidFill>
                    <a:srgbClr val="FFFFFF"/>
                  </a:solidFill>
                  <a:latin typeface="DM Sans Bold"/>
                </a:rPr>
                <a:t>6</a:t>
              </a:r>
              <a:endParaRPr lang="en-US" sz="5735" dirty="0">
                <a:solidFill>
                  <a:srgbClr val="FFFFFF"/>
                </a:solidFill>
                <a:latin typeface="DM Sans Bold"/>
              </a:endParaRPr>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par>
                                <p:cTn id="14" presetID="22" presetClass="entr" presetSubtype="1"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500"/>
                                        <p:tgtEl>
                                          <p:spTgt spid="4"/>
                                        </p:tgtEl>
                                      </p:cBhvr>
                                    </p:animEffect>
                                  </p:childTnLst>
                                </p:cTn>
                              </p:par>
                              <p:par>
                                <p:cTn id="21" presetID="22" presetClass="entr" presetSubtype="1"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up)">
                                      <p:cBhvr>
                                        <p:cTn id="23" dur="500"/>
                                        <p:tgtEl>
                                          <p:spTgt spid="2"/>
                                        </p:tgtEl>
                                      </p:cBhvr>
                                    </p:animEffect>
                                  </p:childTnLst>
                                </p:cTn>
                              </p:par>
                              <p:par>
                                <p:cTn id="24" presetID="22" presetClass="entr" presetSubtype="1"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22" presetClass="entr" presetSubtype="1"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up)">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1000"/>
                                        <p:tgtEl>
                                          <p:spTgt spid="19"/>
                                        </p:tgtEl>
                                      </p:cBhvr>
                                    </p:animEffect>
                                    <p:anim calcmode="lin" valueType="num">
                                      <p:cBhvr>
                                        <p:cTn id="45" dur="1000" fill="hold"/>
                                        <p:tgtEl>
                                          <p:spTgt spid="19"/>
                                        </p:tgtEl>
                                        <p:attrNameLst>
                                          <p:attrName>ppt_x</p:attrName>
                                        </p:attrNameLst>
                                      </p:cBhvr>
                                      <p:tavLst>
                                        <p:tav tm="0">
                                          <p:val>
                                            <p:strVal val="#ppt_x"/>
                                          </p:val>
                                        </p:tav>
                                        <p:tav tm="100000">
                                          <p:val>
                                            <p:strVal val="#ppt_x"/>
                                          </p:val>
                                        </p:tav>
                                      </p:tavLst>
                                    </p:anim>
                                    <p:anim calcmode="lin" valueType="num">
                                      <p:cBhvr>
                                        <p:cTn id="4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1000"/>
                                        <p:tgtEl>
                                          <p:spTgt spid="22"/>
                                        </p:tgtEl>
                                      </p:cBhvr>
                                    </p:animEffect>
                                    <p:anim calcmode="lin" valueType="num">
                                      <p:cBhvr>
                                        <p:cTn id="57" dur="1000" fill="hold"/>
                                        <p:tgtEl>
                                          <p:spTgt spid="22"/>
                                        </p:tgtEl>
                                        <p:attrNameLst>
                                          <p:attrName>ppt_x</p:attrName>
                                        </p:attrNameLst>
                                      </p:cBhvr>
                                      <p:tavLst>
                                        <p:tav tm="0">
                                          <p:val>
                                            <p:strVal val="#ppt_x"/>
                                          </p:val>
                                        </p:tav>
                                        <p:tav tm="100000">
                                          <p:val>
                                            <p:strVal val="#ppt_x"/>
                                          </p:val>
                                        </p:tav>
                                      </p:tavLst>
                                    </p:anim>
                                    <p:anim calcmode="lin" valueType="num">
                                      <p:cBhvr>
                                        <p:cTn id="58" dur="1000" fill="hold"/>
                                        <p:tgtEl>
                                          <p:spTgt spid="22"/>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1000"/>
                                        <p:tgtEl>
                                          <p:spTgt spid="20"/>
                                        </p:tgtEl>
                                      </p:cBhvr>
                                    </p:animEffect>
                                    <p:anim calcmode="lin" valueType="num">
                                      <p:cBhvr>
                                        <p:cTn id="62" dur="1000" fill="hold"/>
                                        <p:tgtEl>
                                          <p:spTgt spid="20"/>
                                        </p:tgtEl>
                                        <p:attrNameLst>
                                          <p:attrName>ppt_x</p:attrName>
                                        </p:attrNameLst>
                                      </p:cBhvr>
                                      <p:tavLst>
                                        <p:tav tm="0">
                                          <p:val>
                                            <p:strVal val="#ppt_x"/>
                                          </p:val>
                                        </p:tav>
                                        <p:tav tm="100000">
                                          <p:val>
                                            <p:strVal val="#ppt_x"/>
                                          </p:val>
                                        </p:tav>
                                      </p:tavLst>
                                    </p:anim>
                                    <p:anim calcmode="lin" valueType="num">
                                      <p:cBhvr>
                                        <p:cTn id="6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899382" y="-54747"/>
            <a:ext cx="8958965" cy="9313047"/>
            <a:chOff x="0" y="0"/>
            <a:chExt cx="6108573" cy="6350000"/>
          </a:xfrm>
        </p:grpSpPr>
        <p:sp>
          <p:nvSpPr>
            <p:cNvPr id="3" name="Freeform 3"/>
            <p:cNvSpPr/>
            <p:nvPr/>
          </p:nvSpPr>
          <p:spPr>
            <a:xfrm>
              <a:off x="0" y="0"/>
              <a:ext cx="6108573" cy="6350000"/>
            </a:xfrm>
            <a:custGeom>
              <a:avLst/>
              <a:gdLst/>
              <a:ahLst/>
              <a:cxnLst/>
              <a:rect l="l" t="t" r="r" b="b"/>
              <a:pathLst>
                <a:path w="6108573" h="6350000">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r="-28012"/>
              </a:stretch>
            </a:blipFill>
          </p:spPr>
          <p:txBody>
            <a:bodyPr/>
            <a:lstStyle/>
            <a:p>
              <a:endParaRPr lang="en-US"/>
            </a:p>
          </p:txBody>
        </p:sp>
      </p:grpSp>
      <p:sp>
        <p:nvSpPr>
          <p:cNvPr id="4" name="Freeform 4"/>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sp>
        <p:nvSpPr>
          <p:cNvPr id="5" name="Freeform 5"/>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txBody>
          <a:bodyPr/>
          <a:lstStyle/>
          <a:p>
            <a:endParaRPr lang="en-US"/>
          </a:p>
        </p:txBody>
      </p:sp>
      <p:pic>
        <p:nvPicPr>
          <p:cNvPr id="6" name="Picture 6"/>
          <p:cNvPicPr>
            <a:picLocks noChangeAspect="1"/>
          </p:cNvPicPr>
          <p:nvPr/>
        </p:nvPicPr>
        <p:blipFill>
          <a:blip r:embed="rId5"/>
          <a:stretch>
            <a:fillRect/>
          </a:stretch>
        </p:blipFill>
        <p:spPr>
          <a:xfrm>
            <a:off x="6145355" y="5263373"/>
            <a:ext cx="3567648" cy="1100388"/>
          </a:xfrm>
          <a:prstGeom prst="rect">
            <a:avLst/>
          </a:prstGeom>
        </p:spPr>
      </p:pic>
      <p:grpSp>
        <p:nvGrpSpPr>
          <p:cNvPr id="7" name="Group 7"/>
          <p:cNvGrpSpPr/>
          <p:nvPr/>
        </p:nvGrpSpPr>
        <p:grpSpPr>
          <a:xfrm>
            <a:off x="-1543050" y="-54747"/>
            <a:ext cx="2760734" cy="10341747"/>
            <a:chOff x="0" y="0"/>
            <a:chExt cx="727107" cy="2723752"/>
          </a:xfrm>
        </p:grpSpPr>
        <p:sp>
          <p:nvSpPr>
            <p:cNvPr id="8" name="Freeform 8"/>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en-US"/>
            </a:p>
          </p:txBody>
        </p:sp>
        <p:sp>
          <p:nvSpPr>
            <p:cNvPr id="9" name="TextBox 9"/>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10" name="TextBox 10"/>
          <p:cNvSpPr txBox="1"/>
          <p:nvPr/>
        </p:nvSpPr>
        <p:spPr>
          <a:xfrm>
            <a:off x="2682418" y="1760435"/>
            <a:ext cx="6235170" cy="1007745"/>
          </a:xfrm>
          <a:prstGeom prst="rect">
            <a:avLst/>
          </a:prstGeom>
        </p:spPr>
        <p:txBody>
          <a:bodyPr lIns="0" tIns="0" rIns="0" bIns="0" rtlCol="0" anchor="t">
            <a:spAutoFit/>
          </a:bodyPr>
          <a:lstStyle/>
          <a:p>
            <a:pPr marL="0" lvl="0" indent="0" algn="ctr">
              <a:lnSpc>
                <a:spcPts val="7884"/>
              </a:lnSpc>
              <a:spcBef>
                <a:spcPct val="0"/>
              </a:spcBef>
            </a:pPr>
            <a:r>
              <a:rPr lang="en-US" sz="6570">
                <a:solidFill>
                  <a:srgbClr val="FFFFFF"/>
                </a:solidFill>
                <a:latin typeface="Now Bold"/>
              </a:rPr>
              <a:t>CHALLENGES:</a:t>
            </a:r>
          </a:p>
        </p:txBody>
      </p:sp>
      <p:sp>
        <p:nvSpPr>
          <p:cNvPr id="11" name="TextBox 11"/>
          <p:cNvSpPr txBox="1"/>
          <p:nvPr/>
        </p:nvSpPr>
        <p:spPr>
          <a:xfrm>
            <a:off x="2350263" y="3700890"/>
            <a:ext cx="7489652" cy="2365568"/>
          </a:xfrm>
          <a:prstGeom prst="rect">
            <a:avLst/>
          </a:prstGeom>
        </p:spPr>
        <p:txBody>
          <a:bodyPr lIns="0" tIns="0" rIns="0" bIns="0" rtlCol="0" anchor="t">
            <a:spAutoFit/>
          </a:bodyPr>
          <a:lstStyle/>
          <a:p>
            <a:pPr>
              <a:lnSpc>
                <a:spcPts val="3821"/>
              </a:lnSpc>
            </a:pPr>
            <a:r>
              <a:rPr lang="en-US" sz="2769" dirty="0">
                <a:solidFill>
                  <a:srgbClr val="FFFFFF"/>
                </a:solidFill>
                <a:latin typeface="DM Sans"/>
              </a:rPr>
              <a:t>•Inaccurate Identification: often struggle with accurately identifying or distinguishing between various denominations of Egyptian currency notes.</a:t>
            </a:r>
          </a:p>
          <a:p>
            <a:pPr marL="0" lvl="0" indent="0">
              <a:lnSpc>
                <a:spcPts val="3821"/>
              </a:lnSpc>
              <a:spcBef>
                <a:spcPct val="0"/>
              </a:spcBef>
            </a:pPr>
            <a:endParaRPr lang="en-US" sz="2769" dirty="0">
              <a:solidFill>
                <a:srgbClr val="FFFFFF"/>
              </a:solidFill>
              <a:latin typeface="DM Sans"/>
            </a:endParaRPr>
          </a:p>
        </p:txBody>
      </p:sp>
      <p:sp>
        <p:nvSpPr>
          <p:cNvPr id="12" name="TextBox 12"/>
          <p:cNvSpPr txBox="1"/>
          <p:nvPr/>
        </p:nvSpPr>
        <p:spPr>
          <a:xfrm>
            <a:off x="2130221" y="6843126"/>
            <a:ext cx="7662932" cy="2031812"/>
          </a:xfrm>
          <a:prstGeom prst="rect">
            <a:avLst/>
          </a:prstGeom>
        </p:spPr>
        <p:txBody>
          <a:bodyPr lIns="0" tIns="0" rIns="0" bIns="0" rtlCol="0" anchor="t">
            <a:spAutoFit/>
          </a:bodyPr>
          <a:lstStyle/>
          <a:p>
            <a:pPr>
              <a:lnSpc>
                <a:spcPts val="3269"/>
              </a:lnSpc>
            </a:pPr>
            <a:r>
              <a:rPr lang="en-US" sz="2369" dirty="0">
                <a:solidFill>
                  <a:srgbClr val="FFFFFF"/>
                </a:solidFill>
                <a:latin typeface="DM Sans"/>
              </a:rPr>
              <a:t>•Limited Accessibility: Lack of accessible and user-friendly tools or apps for instant and reliable currency recognition impacts individuals' ability to efficiently handle Egyptian currency.</a:t>
            </a:r>
          </a:p>
          <a:p>
            <a:pPr marL="0" lvl="0" indent="0">
              <a:lnSpc>
                <a:spcPts val="3269"/>
              </a:lnSpc>
              <a:spcBef>
                <a:spcPct val="0"/>
              </a:spcBef>
            </a:pPr>
            <a:endParaRPr lang="en-US" sz="2369" dirty="0">
              <a:solidFill>
                <a:srgbClr val="FFFFFF"/>
              </a:solidFill>
              <a:latin typeface="DM Sans"/>
            </a:endParaRPr>
          </a:p>
        </p:txBody>
      </p:sp>
      <p:pic>
        <p:nvPicPr>
          <p:cNvPr id="13" name="Picture 13"/>
          <p:cNvPicPr>
            <a:picLocks noChangeAspect="1"/>
          </p:cNvPicPr>
          <p:nvPr/>
        </p:nvPicPr>
        <p:blipFill>
          <a:blip r:embed="rId6"/>
          <a:stretch>
            <a:fillRect/>
          </a:stretch>
        </p:blipFill>
        <p:spPr>
          <a:xfrm>
            <a:off x="6145355" y="7829999"/>
            <a:ext cx="3567648" cy="1100388"/>
          </a:xfrm>
          <a:prstGeom prst="rect">
            <a:avLst/>
          </a:prstGeom>
        </p:spPr>
      </p:pic>
      <p:grpSp>
        <p:nvGrpSpPr>
          <p:cNvPr id="15" name="Group 14"/>
          <p:cNvGrpSpPr/>
          <p:nvPr/>
        </p:nvGrpSpPr>
        <p:grpSpPr>
          <a:xfrm>
            <a:off x="16687800" y="9239075"/>
            <a:ext cx="1600200" cy="1009825"/>
            <a:chOff x="2287901" y="2378700"/>
            <a:chExt cx="1690455" cy="973796"/>
          </a:xfrm>
        </p:grpSpPr>
        <p:grpSp>
          <p:nvGrpSpPr>
            <p:cNvPr id="16" name="Group 2"/>
            <p:cNvGrpSpPr/>
            <p:nvPr/>
          </p:nvGrpSpPr>
          <p:grpSpPr>
            <a:xfrm>
              <a:off x="2743199" y="2552700"/>
              <a:ext cx="838201" cy="799796"/>
              <a:chOff x="0" y="0"/>
              <a:chExt cx="991873" cy="862860"/>
            </a:xfrm>
          </p:grpSpPr>
          <p:sp>
            <p:nvSpPr>
              <p:cNvPr id="18" name="Freeform 3"/>
              <p:cNvSpPr/>
              <p:nvPr/>
            </p:nvSpPr>
            <p:spPr>
              <a:xfrm>
                <a:off x="0" y="0"/>
                <a:ext cx="991873" cy="862860"/>
              </a:xfrm>
              <a:custGeom>
                <a:avLst/>
                <a:gdLst/>
                <a:ahLst/>
                <a:cxnLst/>
                <a:rect l="l" t="t" r="r" b="b"/>
                <a:pathLst>
                  <a:path w="991873" h="862860">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txBody>
              <a:bodyPr/>
              <a:lstStyle/>
              <a:p>
                <a:endParaRPr lang="en-US"/>
              </a:p>
            </p:txBody>
          </p:sp>
          <p:sp>
            <p:nvSpPr>
              <p:cNvPr id="19" name="TextBox 4"/>
              <p:cNvSpPr txBox="1"/>
              <p:nvPr/>
            </p:nvSpPr>
            <p:spPr>
              <a:xfrm>
                <a:off x="0" y="-38100"/>
                <a:ext cx="991873" cy="900960"/>
              </a:xfrm>
              <a:prstGeom prst="rect">
                <a:avLst/>
              </a:prstGeom>
            </p:spPr>
            <p:txBody>
              <a:bodyPr lIns="50800" tIns="50800" rIns="50800" bIns="50800" rtlCol="0" anchor="ctr"/>
              <a:lstStyle/>
              <a:p>
                <a:pPr algn="ctr">
                  <a:lnSpc>
                    <a:spcPts val="3483"/>
                  </a:lnSpc>
                </a:pPr>
                <a:endParaRPr/>
              </a:p>
            </p:txBody>
          </p:sp>
        </p:grpSp>
        <p:sp>
          <p:nvSpPr>
            <p:cNvPr id="17" name="TextBox 32"/>
            <p:cNvSpPr txBox="1"/>
            <p:nvPr/>
          </p:nvSpPr>
          <p:spPr>
            <a:xfrm>
              <a:off x="2287901" y="2378700"/>
              <a:ext cx="1690455" cy="845806"/>
            </a:xfrm>
            <a:prstGeom prst="rect">
              <a:avLst/>
            </a:prstGeom>
          </p:spPr>
          <p:txBody>
            <a:bodyPr lIns="0" tIns="0" rIns="0" bIns="0" rtlCol="0" anchor="t">
              <a:spAutoFit/>
            </a:bodyPr>
            <a:lstStyle/>
            <a:p>
              <a:pPr algn="ctr">
                <a:lnSpc>
                  <a:spcPts val="7914"/>
                </a:lnSpc>
              </a:pPr>
              <a:r>
                <a:rPr lang="ar-EG" sz="3200" dirty="0">
                  <a:solidFill>
                    <a:srgbClr val="FFFFFF"/>
                  </a:solidFill>
                  <a:latin typeface="DM Sans Bold"/>
                </a:rPr>
                <a:t>7</a:t>
              </a:r>
              <a:endParaRPr lang="en-US" sz="5735" dirty="0">
                <a:solidFill>
                  <a:srgbClr val="FFFFFF"/>
                </a:solidFill>
                <a:latin typeface="DM Sans Bold"/>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1399</TotalTime>
  <Words>1473</Words>
  <Application>Microsoft Office PowerPoint</Application>
  <PresentationFormat>Custom</PresentationFormat>
  <Paragraphs>286</Paragraphs>
  <Slides>37</Slides>
  <Notes>6</Notes>
  <HiddenSlides>0</HiddenSlides>
  <MMClips>1</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37</vt:i4>
      </vt:variant>
    </vt:vector>
  </HeadingPairs>
  <TitlesOfParts>
    <vt:vector size="53" baseType="lpstr">
      <vt:lpstr>Google Sans</vt:lpstr>
      <vt:lpstr>Arial Rounded MT Bold</vt:lpstr>
      <vt:lpstr>Arial</vt:lpstr>
      <vt:lpstr>Canva Sans Bold</vt:lpstr>
      <vt:lpstr>DM Sans Bold</vt:lpstr>
      <vt:lpstr>Cambria Math</vt:lpstr>
      <vt:lpstr>Calibri</vt:lpstr>
      <vt:lpstr>Poppins Light</vt:lpstr>
      <vt:lpstr>Share Tech</vt:lpstr>
      <vt:lpstr>Cooper Black</vt:lpstr>
      <vt:lpstr>Now Bold</vt:lpstr>
      <vt:lpstr>DM Sans</vt:lpstr>
      <vt:lpstr>Computer Says No</vt:lpstr>
      <vt:lpstr>Arimo Bold</vt:lpstr>
      <vt:lpstr>DM Sans ItalicsLight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development and implementation of the currency detection mobile app utilizing Media Pipe have been a significant endeavor with several noteworthy outcomes. The project aimed to address the need for accurate and real-time identification of Egyptian currency notes, enhancing financial security and convenience for users.</vt:lpstr>
      <vt:lpstr>Thanks!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Dark Professional Geometric Business Project Presentation </dc:title>
  <cp:lastModifiedBy>Ahmed Salah Gabr</cp:lastModifiedBy>
  <cp:revision>63</cp:revision>
  <dcterms:created xsi:type="dcterms:W3CDTF">2006-08-16T00:00:00Z</dcterms:created>
  <dcterms:modified xsi:type="dcterms:W3CDTF">2024-06-12T11:54:14Z</dcterms:modified>
  <dc:identifier>DAF7W52GH1c</dc:identifier>
</cp:coreProperties>
</file>